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2" r:id="rId5"/>
    <p:sldId id="276" r:id="rId6"/>
    <p:sldId id="273" r:id="rId7"/>
    <p:sldId id="274" r:id="rId8"/>
    <p:sldId id="275" r:id="rId9"/>
  </p:sldIdLst>
  <p:sldSz cx="9144000" cy="6858000" type="screen4x3"/>
  <p:notesSz cx="6797675" cy="9926638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C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0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133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74EC6-8709-784F-9035-BB64BF182B49}" type="datetimeFigureOut">
              <a:rPr lang="it-IT" smtClean="0"/>
              <a:t>05/12/2023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15EC-0EC9-B043-863C-15CF4EB98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551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74EC6-8709-784F-9035-BB64BF182B49}" type="datetimeFigureOut">
              <a:rPr lang="it-IT" smtClean="0"/>
              <a:t>05/12/2023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15EC-0EC9-B043-863C-15CF4EB98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894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74EC6-8709-784F-9035-BB64BF182B49}" type="datetimeFigureOut">
              <a:rPr lang="it-IT" smtClean="0"/>
              <a:t>05/12/2023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15EC-0EC9-B043-863C-15CF4EB98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6686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74EC6-8709-784F-9035-BB64BF182B49}" type="datetimeFigureOut">
              <a:rPr lang="it-IT" smtClean="0"/>
              <a:t>05/12/2023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15EC-0EC9-B043-863C-15CF4EB98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71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74EC6-8709-784F-9035-BB64BF182B49}" type="datetimeFigureOut">
              <a:rPr lang="it-IT" smtClean="0"/>
              <a:t>05/12/2023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15EC-0EC9-B043-863C-15CF4EB98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85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74EC6-8709-784F-9035-BB64BF182B49}" type="datetimeFigureOut">
              <a:rPr lang="it-IT" smtClean="0"/>
              <a:t>05/12/2023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15EC-0EC9-B043-863C-15CF4EB98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434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74EC6-8709-784F-9035-BB64BF182B49}" type="datetimeFigureOut">
              <a:rPr lang="it-IT" smtClean="0"/>
              <a:t>05/12/2023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15EC-0EC9-B043-863C-15CF4EB98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145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74EC6-8709-784F-9035-BB64BF182B49}" type="datetimeFigureOut">
              <a:rPr lang="it-IT" smtClean="0"/>
              <a:t>05/12/2023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15EC-0EC9-B043-863C-15CF4EB98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9179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74EC6-8709-784F-9035-BB64BF182B49}" type="datetimeFigureOut">
              <a:rPr lang="it-IT" smtClean="0"/>
              <a:t>05/12/2023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15EC-0EC9-B043-863C-15CF4EB98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2839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74EC6-8709-784F-9035-BB64BF182B49}" type="datetimeFigureOut">
              <a:rPr lang="it-IT" smtClean="0"/>
              <a:t>05/12/2023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15EC-0EC9-B043-863C-15CF4EB98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8423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74EC6-8709-784F-9035-BB64BF182B49}" type="datetimeFigureOut">
              <a:rPr lang="it-IT" smtClean="0"/>
              <a:t>05/12/2023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15EC-0EC9-B043-863C-15CF4EB984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613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74EC6-8709-784F-9035-BB64BF182B49}" type="datetimeFigureOut">
              <a:rPr lang="it-IT" smtClean="0"/>
              <a:t>05/12/2023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BB22B9A-6E51-410F-8DD7-5E97E3056FF9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693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90730" y="2855934"/>
            <a:ext cx="52587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i="1" dirty="0">
                <a:latin typeface="Futura Lt BT" panose="020B0402020204020303" pitchFamily="34" charset="0"/>
              </a:rPr>
              <a:t>FIRENZE PARCHEGGI SPA:</a:t>
            </a:r>
          </a:p>
          <a:p>
            <a:r>
              <a:rPr lang="it-IT" sz="2400" i="1" dirty="0">
                <a:latin typeface="Futura Lt BT" panose="020B0402020204020303" pitchFamily="34" charset="0"/>
              </a:rPr>
              <a:t>Struttura organizzativa del personale.</a:t>
            </a:r>
          </a:p>
          <a:p>
            <a:endParaRPr lang="it-IT" i="1" dirty="0">
              <a:latin typeface="Futura Lt BT" panose="020B0402020204020303" pitchFamily="34" charset="0"/>
            </a:endParaRPr>
          </a:p>
          <a:p>
            <a:r>
              <a:rPr lang="it-IT" i="1">
                <a:latin typeface="Futura Lt BT" panose="020B0402020204020303" pitchFamily="34" charset="0"/>
              </a:rPr>
              <a:t>Novembre 2023</a:t>
            </a:r>
            <a:endParaRPr lang="it-IT" i="1" dirty="0">
              <a:latin typeface="Futura Lt BT" panose="020B0402020204020303" pitchFamily="34" charset="0"/>
            </a:endParaRPr>
          </a:p>
          <a:p>
            <a:endParaRPr lang="it-IT" i="1" dirty="0">
              <a:latin typeface="Futura Lt BT" panose="020B0402020204020303" pitchFamily="34" charset="0"/>
            </a:endParaRPr>
          </a:p>
          <a:p>
            <a:endParaRPr lang="it-IT" i="1" dirty="0">
              <a:latin typeface="Futura Lt BT" panose="020B0402020204020303" pitchFamily="34" charset="0"/>
            </a:endParaRPr>
          </a:p>
          <a:p>
            <a:endParaRPr lang="it-IT" i="1" dirty="0">
              <a:latin typeface="Futura Lt BT" panose="020B0402020204020303" pitchFamily="34" charset="0"/>
            </a:endParaRPr>
          </a:p>
          <a:p>
            <a:endParaRPr lang="it-IT" i="1" dirty="0">
              <a:latin typeface="Futura Lt BT" panose="020B0402020204020303" pitchFamily="34" charset="0"/>
            </a:endParaRPr>
          </a:p>
        </p:txBody>
      </p:sp>
      <p:pic>
        <p:nvPicPr>
          <p:cNvPr id="5" name="Immagine 4" descr="log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730" y="616465"/>
            <a:ext cx="1732517" cy="199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56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log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" y="206252"/>
            <a:ext cx="874183" cy="1007392"/>
          </a:xfrm>
          <a:prstGeom prst="rect">
            <a:avLst/>
          </a:prstGeom>
        </p:spPr>
      </p:pic>
      <p:sp>
        <p:nvSpPr>
          <p:cNvPr id="6" name="Rettangolo arrotondato 5"/>
          <p:cNvSpPr/>
          <p:nvPr/>
        </p:nvSpPr>
        <p:spPr>
          <a:xfrm>
            <a:off x="3409038" y="2048949"/>
            <a:ext cx="1512000" cy="576000"/>
          </a:xfrm>
          <a:prstGeom prst="round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Amministratore Delegato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1049298" y="4014976"/>
            <a:ext cx="1543072" cy="95641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rgbClr val="000090"/>
                </a:solidFill>
              </a:rPr>
              <a:t>Servizi Tecnici</a:t>
            </a:r>
          </a:p>
          <a:p>
            <a:pPr algn="ctr"/>
            <a:r>
              <a:rPr lang="it-IT" sz="1400" dirty="0">
                <a:solidFill>
                  <a:srgbClr val="000090"/>
                </a:solidFill>
              </a:rPr>
              <a:t> e Operativi</a:t>
            </a:r>
          </a:p>
          <a:p>
            <a:pPr algn="ctr"/>
            <a:r>
              <a:rPr lang="it-IT" sz="1400" dirty="0">
                <a:solidFill>
                  <a:srgbClr val="000090"/>
                </a:solidFill>
              </a:rPr>
              <a:t>R. Cammarano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5462575" y="4014976"/>
            <a:ext cx="1619248" cy="86810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rgbClr val="000090"/>
                </a:solidFill>
              </a:rPr>
              <a:t>Servizi Amministrativi e Legali</a:t>
            </a:r>
          </a:p>
          <a:p>
            <a:pPr algn="ctr"/>
            <a:r>
              <a:rPr lang="it-IT" sz="1400" dirty="0">
                <a:solidFill>
                  <a:srgbClr val="000090"/>
                </a:solidFill>
              </a:rPr>
              <a:t>M. Vigoriti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3409038" y="1258440"/>
            <a:ext cx="1512000" cy="576000"/>
          </a:xfrm>
          <a:prstGeom prst="round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>
                <a:solidFill>
                  <a:schemeClr val="bg1"/>
                </a:solidFill>
              </a:rPr>
              <a:t>CdA</a:t>
            </a:r>
            <a:endParaRPr lang="it-IT" sz="1400" dirty="0">
              <a:solidFill>
                <a:schemeClr val="bg1"/>
              </a:solidFill>
            </a:endParaRPr>
          </a:p>
        </p:txBody>
      </p:sp>
      <p:cxnSp>
        <p:nvCxnSpPr>
          <p:cNvPr id="4" name="Connettore 2 3"/>
          <p:cNvCxnSpPr>
            <a:stCxn id="16" idx="2"/>
            <a:endCxn id="6" idx="0"/>
          </p:cNvCxnSpPr>
          <p:nvPr/>
        </p:nvCxnSpPr>
        <p:spPr>
          <a:xfrm>
            <a:off x="4165038" y="1834440"/>
            <a:ext cx="0" cy="214509"/>
          </a:xfrm>
          <a:prstGeom prst="straightConnector1">
            <a:avLst/>
          </a:prstGeom>
          <a:ln w="3175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ttangolo arrotondato 21"/>
          <p:cNvSpPr/>
          <p:nvPr/>
        </p:nvSpPr>
        <p:spPr>
          <a:xfrm>
            <a:off x="5181599" y="2922413"/>
            <a:ext cx="1116000" cy="454148"/>
          </a:xfrm>
          <a:prstGeom prst="roundRect">
            <a:avLst/>
          </a:prstGeom>
          <a:solidFill>
            <a:srgbClr val="CCFFCC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rgbClr val="000090"/>
                </a:solidFill>
              </a:rPr>
              <a:t>Marketing </a:t>
            </a:r>
          </a:p>
        </p:txBody>
      </p:sp>
      <p:cxnSp>
        <p:nvCxnSpPr>
          <p:cNvPr id="26" name="Connettore 4 25"/>
          <p:cNvCxnSpPr/>
          <p:nvPr/>
        </p:nvCxnSpPr>
        <p:spPr>
          <a:xfrm rot="16200000" flipH="1">
            <a:off x="4411050" y="2378938"/>
            <a:ext cx="524538" cy="1016561"/>
          </a:xfrm>
          <a:prstGeom prst="bentConnector2">
            <a:avLst/>
          </a:prstGeom>
          <a:ln w="31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ttangolo arrotondato 34"/>
          <p:cNvSpPr/>
          <p:nvPr/>
        </p:nvSpPr>
        <p:spPr>
          <a:xfrm>
            <a:off x="6763921" y="747773"/>
            <a:ext cx="1116000" cy="454148"/>
          </a:xfrm>
          <a:prstGeom prst="roundRect">
            <a:avLst/>
          </a:prstGeom>
          <a:solidFill>
            <a:srgbClr val="CCFFCC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rgbClr val="000090"/>
                </a:solidFill>
              </a:rPr>
              <a:t>Funzioni di Staff</a:t>
            </a:r>
          </a:p>
        </p:txBody>
      </p:sp>
      <p:sp>
        <p:nvSpPr>
          <p:cNvPr id="54" name="Rettangolo arrotondato 53"/>
          <p:cNvSpPr/>
          <p:nvPr/>
        </p:nvSpPr>
        <p:spPr>
          <a:xfrm>
            <a:off x="6741061" y="255800"/>
            <a:ext cx="1116000" cy="454148"/>
          </a:xfrm>
          <a:prstGeom prst="round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chemeClr val="bg1"/>
                </a:solidFill>
              </a:rPr>
              <a:t>Alta Direzione</a:t>
            </a:r>
          </a:p>
        </p:txBody>
      </p:sp>
      <p:sp>
        <p:nvSpPr>
          <p:cNvPr id="55" name="Rettangolo arrotondato 54"/>
          <p:cNvSpPr/>
          <p:nvPr/>
        </p:nvSpPr>
        <p:spPr>
          <a:xfrm>
            <a:off x="6768465" y="1273383"/>
            <a:ext cx="1116000" cy="4541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rgbClr val="000090"/>
                </a:solidFill>
              </a:rPr>
              <a:t>Servizi</a:t>
            </a:r>
          </a:p>
        </p:txBody>
      </p:sp>
      <p:cxnSp>
        <p:nvCxnSpPr>
          <p:cNvPr id="31" name="Connettore 4 30"/>
          <p:cNvCxnSpPr/>
          <p:nvPr/>
        </p:nvCxnSpPr>
        <p:spPr>
          <a:xfrm rot="10800000" flipV="1">
            <a:off x="1799243" y="3621740"/>
            <a:ext cx="2365797" cy="393235"/>
          </a:xfrm>
          <a:prstGeom prst="bentConnector3">
            <a:avLst>
              <a:gd name="adj1" fmla="val 10001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4 32"/>
          <p:cNvCxnSpPr/>
          <p:nvPr/>
        </p:nvCxnSpPr>
        <p:spPr>
          <a:xfrm rot="16200000" flipH="1">
            <a:off x="4536306" y="2251272"/>
            <a:ext cx="1390027" cy="2132561"/>
          </a:xfrm>
          <a:prstGeom prst="bentConnector3">
            <a:avLst>
              <a:gd name="adj1" fmla="val 72163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4 16"/>
          <p:cNvCxnSpPr/>
          <p:nvPr/>
        </p:nvCxnSpPr>
        <p:spPr>
          <a:xfrm rot="16200000" flipH="1">
            <a:off x="4411052" y="2378940"/>
            <a:ext cx="524538" cy="1016561"/>
          </a:xfrm>
          <a:prstGeom prst="bentConnector2">
            <a:avLst/>
          </a:prstGeom>
          <a:ln w="31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ttangolo arrotondato 17"/>
          <p:cNvSpPr/>
          <p:nvPr/>
        </p:nvSpPr>
        <p:spPr>
          <a:xfrm>
            <a:off x="1247836" y="1263816"/>
            <a:ext cx="986311" cy="575658"/>
          </a:xfrm>
          <a:prstGeom prst="roundRect">
            <a:avLst/>
          </a:prstGeom>
          <a:ln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/>
              <a:t>Responsabile </a:t>
            </a:r>
          </a:p>
          <a:p>
            <a:pPr algn="ctr"/>
            <a:r>
              <a:rPr lang="it-IT" sz="900" dirty="0"/>
              <a:t>Anticorruzione e trasparenza</a:t>
            </a:r>
          </a:p>
          <a:p>
            <a:pPr algn="ctr"/>
            <a:r>
              <a:rPr lang="it-IT" sz="900" dirty="0"/>
              <a:t>B. Lampredi</a:t>
            </a:r>
          </a:p>
        </p:txBody>
      </p:sp>
      <p:cxnSp>
        <p:nvCxnSpPr>
          <p:cNvPr id="21" name="Connettore 1 20"/>
          <p:cNvCxnSpPr>
            <a:cxnSpLocks/>
            <a:stCxn id="18" idx="3"/>
            <a:endCxn id="16" idx="1"/>
          </p:cNvCxnSpPr>
          <p:nvPr/>
        </p:nvCxnSpPr>
        <p:spPr>
          <a:xfrm flipV="1">
            <a:off x="2234147" y="1546440"/>
            <a:ext cx="1174891" cy="52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7040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log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50" y="660400"/>
            <a:ext cx="874183" cy="1007392"/>
          </a:xfrm>
          <a:prstGeom prst="rect">
            <a:avLst/>
          </a:prstGeom>
        </p:spPr>
      </p:pic>
      <p:sp>
        <p:nvSpPr>
          <p:cNvPr id="8" name="Rettangolo arrotondato 7"/>
          <p:cNvSpPr/>
          <p:nvPr/>
        </p:nvSpPr>
        <p:spPr>
          <a:xfrm>
            <a:off x="3580020" y="366976"/>
            <a:ext cx="1476000" cy="73663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rgbClr val="000090"/>
                </a:solidFill>
              </a:rPr>
              <a:t>Servizi Tecnici</a:t>
            </a:r>
          </a:p>
          <a:p>
            <a:pPr algn="ctr"/>
            <a:r>
              <a:rPr lang="it-IT" sz="1400" dirty="0">
                <a:solidFill>
                  <a:srgbClr val="000090"/>
                </a:solidFill>
              </a:rPr>
              <a:t>R. Cammarano</a:t>
            </a:r>
          </a:p>
        </p:txBody>
      </p:sp>
      <p:sp>
        <p:nvSpPr>
          <p:cNvPr id="36" name="Rettangolo arrotondato 35"/>
          <p:cNvSpPr/>
          <p:nvPr/>
        </p:nvSpPr>
        <p:spPr>
          <a:xfrm>
            <a:off x="457200" y="2493794"/>
            <a:ext cx="7874324" cy="4195332"/>
          </a:xfrm>
          <a:prstGeom prst="roundRect">
            <a:avLst>
              <a:gd name="adj" fmla="val 11738"/>
            </a:avLst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>
              <a:solidFill>
                <a:srgbClr val="000090"/>
              </a:solidFill>
            </a:endParaRPr>
          </a:p>
        </p:txBody>
      </p:sp>
      <p:sp>
        <p:nvSpPr>
          <p:cNvPr id="37" name="Rettangolo arrotondato 36"/>
          <p:cNvSpPr/>
          <p:nvPr/>
        </p:nvSpPr>
        <p:spPr>
          <a:xfrm>
            <a:off x="4073361" y="4165795"/>
            <a:ext cx="1259416" cy="704625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rgbClr val="000090"/>
                </a:solidFill>
              </a:rPr>
              <a:t>Back Office esazione</a:t>
            </a:r>
          </a:p>
          <a:p>
            <a:pPr algn="ctr"/>
            <a:r>
              <a:rPr lang="it-IT" sz="1000" dirty="0">
                <a:solidFill>
                  <a:srgbClr val="000090"/>
                </a:solidFill>
              </a:rPr>
              <a:t>V. Cannavacciuolo</a:t>
            </a:r>
            <a:endParaRPr lang="it-IT" sz="1200" dirty="0">
              <a:solidFill>
                <a:srgbClr val="000090"/>
              </a:solidFill>
            </a:endParaRPr>
          </a:p>
        </p:txBody>
      </p:sp>
      <p:sp>
        <p:nvSpPr>
          <p:cNvPr id="38" name="Rettangolo arrotondato 37"/>
          <p:cNvSpPr/>
          <p:nvPr/>
        </p:nvSpPr>
        <p:spPr>
          <a:xfrm>
            <a:off x="2021530" y="2976338"/>
            <a:ext cx="1293905" cy="80365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rgbClr val="000090"/>
                </a:solidFill>
              </a:rPr>
              <a:t>Servizi di gestione     infrastrutture e decoro</a:t>
            </a:r>
          </a:p>
          <a:p>
            <a:pPr algn="ctr"/>
            <a:r>
              <a:rPr lang="it-IT" sz="1000" dirty="0">
                <a:solidFill>
                  <a:srgbClr val="000090"/>
                </a:solidFill>
              </a:rPr>
              <a:t>M. Zeroni</a:t>
            </a:r>
          </a:p>
        </p:txBody>
      </p:sp>
      <p:sp>
        <p:nvSpPr>
          <p:cNvPr id="46" name="Rettangolo arrotondato 45"/>
          <p:cNvSpPr/>
          <p:nvPr/>
        </p:nvSpPr>
        <p:spPr>
          <a:xfrm>
            <a:off x="6737654" y="4165795"/>
            <a:ext cx="944939" cy="780161"/>
          </a:xfrm>
          <a:prstGeom prst="roundRect">
            <a:avLst>
              <a:gd name="adj" fmla="val 22357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rgbClr val="000090"/>
                </a:solidFill>
              </a:rPr>
              <a:t>I.T.</a:t>
            </a:r>
          </a:p>
          <a:p>
            <a:pPr algn="ctr"/>
            <a:r>
              <a:rPr lang="it-IT" sz="1000" dirty="0">
                <a:solidFill>
                  <a:srgbClr val="000090"/>
                </a:solidFill>
              </a:rPr>
              <a:t>S. Conti</a:t>
            </a:r>
          </a:p>
        </p:txBody>
      </p:sp>
      <p:sp>
        <p:nvSpPr>
          <p:cNvPr id="48" name="Rettangolo arrotondato 47"/>
          <p:cNvSpPr/>
          <p:nvPr/>
        </p:nvSpPr>
        <p:spPr>
          <a:xfrm>
            <a:off x="2103439" y="4670026"/>
            <a:ext cx="1093420" cy="580123"/>
          </a:xfrm>
          <a:prstGeom prst="roundRect">
            <a:avLst>
              <a:gd name="adj" fmla="val 11794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rgbClr val="000090"/>
                </a:solidFill>
              </a:rPr>
              <a:t>Decoro</a:t>
            </a:r>
          </a:p>
          <a:p>
            <a:pPr algn="ctr"/>
            <a:r>
              <a:rPr lang="it-IT" sz="1000" dirty="0">
                <a:solidFill>
                  <a:srgbClr val="000090"/>
                </a:solidFill>
              </a:rPr>
              <a:t>P. Poggi</a:t>
            </a:r>
          </a:p>
        </p:txBody>
      </p:sp>
      <p:sp>
        <p:nvSpPr>
          <p:cNvPr id="53" name="Rettangolo arrotondato 52"/>
          <p:cNvSpPr/>
          <p:nvPr/>
        </p:nvSpPr>
        <p:spPr>
          <a:xfrm>
            <a:off x="4129582" y="6062193"/>
            <a:ext cx="1093420" cy="39683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rgbClr val="000090"/>
                </a:solidFill>
              </a:rPr>
              <a:t>Operatori</a:t>
            </a:r>
          </a:p>
        </p:txBody>
      </p:sp>
      <p:cxnSp>
        <p:nvCxnSpPr>
          <p:cNvPr id="85" name="Connettore 4 84"/>
          <p:cNvCxnSpPr>
            <a:cxnSpLocks/>
          </p:cNvCxnSpPr>
          <p:nvPr/>
        </p:nvCxnSpPr>
        <p:spPr>
          <a:xfrm rot="16200000" flipH="1">
            <a:off x="4530302" y="4994044"/>
            <a:ext cx="322142" cy="222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4 81">
            <a:extLst>
              <a:ext uri="{FF2B5EF4-FFF2-40B4-BE49-F238E27FC236}">
                <a16:creationId xmlns:a16="http://schemas.microsoft.com/office/drawing/2014/main" id="{F1B9C1C0-4780-4FAE-8315-6FFDBECB4493}"/>
              </a:ext>
            </a:extLst>
          </p:cNvPr>
          <p:cNvCxnSpPr>
            <a:cxnSpLocks/>
          </p:cNvCxnSpPr>
          <p:nvPr/>
        </p:nvCxnSpPr>
        <p:spPr>
          <a:xfrm rot="16200000" flipH="1">
            <a:off x="2234619" y="4223410"/>
            <a:ext cx="864527" cy="3202"/>
          </a:xfrm>
          <a:prstGeom prst="bentConnector3">
            <a:avLst>
              <a:gd name="adj1" fmla="val 50001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71EEDC02-4A00-4867-953C-F41FA6F6F3B0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4318020" y="1103606"/>
            <a:ext cx="0" cy="15269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90249013-4C8D-406D-A046-5F1FFF3508A9}"/>
              </a:ext>
            </a:extLst>
          </p:cNvPr>
          <p:cNvCxnSpPr>
            <a:cxnSpLocks/>
          </p:cNvCxnSpPr>
          <p:nvPr/>
        </p:nvCxnSpPr>
        <p:spPr>
          <a:xfrm flipH="1">
            <a:off x="1179576" y="2688084"/>
            <a:ext cx="4769472" cy="120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2 63">
            <a:extLst>
              <a:ext uri="{FF2B5EF4-FFF2-40B4-BE49-F238E27FC236}">
                <a16:creationId xmlns:a16="http://schemas.microsoft.com/office/drawing/2014/main" id="{FAE7D8D5-697D-4C48-8E71-F5CA91C37671}"/>
              </a:ext>
            </a:extLst>
          </p:cNvPr>
          <p:cNvCxnSpPr>
            <a:cxnSpLocks/>
          </p:cNvCxnSpPr>
          <p:nvPr/>
        </p:nvCxnSpPr>
        <p:spPr>
          <a:xfrm flipH="1">
            <a:off x="5949048" y="2688084"/>
            <a:ext cx="1733" cy="3068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2 74">
            <a:extLst>
              <a:ext uri="{FF2B5EF4-FFF2-40B4-BE49-F238E27FC236}">
                <a16:creationId xmlns:a16="http://schemas.microsoft.com/office/drawing/2014/main" id="{C86E9F48-A49A-4ACD-859A-68B0255CBBB3}"/>
              </a:ext>
            </a:extLst>
          </p:cNvPr>
          <p:cNvCxnSpPr>
            <a:cxnSpLocks/>
          </p:cNvCxnSpPr>
          <p:nvPr/>
        </p:nvCxnSpPr>
        <p:spPr>
          <a:xfrm flipH="1">
            <a:off x="7256040" y="3951767"/>
            <a:ext cx="2722" cy="2071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ttangolo arrotondato 45">
            <a:extLst>
              <a:ext uri="{FF2B5EF4-FFF2-40B4-BE49-F238E27FC236}">
                <a16:creationId xmlns:a16="http://schemas.microsoft.com/office/drawing/2014/main" id="{876A463D-D2B1-439A-B759-EB4A15AD4CF3}"/>
              </a:ext>
            </a:extLst>
          </p:cNvPr>
          <p:cNvSpPr/>
          <p:nvPr/>
        </p:nvSpPr>
        <p:spPr>
          <a:xfrm>
            <a:off x="4073361" y="5168892"/>
            <a:ext cx="1177017" cy="58012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900" dirty="0">
              <a:solidFill>
                <a:srgbClr val="000090"/>
              </a:solidFill>
            </a:endParaRPr>
          </a:p>
          <a:p>
            <a:pPr algn="ctr"/>
            <a:r>
              <a:rPr lang="it-IT" sz="900" dirty="0">
                <a:solidFill>
                  <a:srgbClr val="000090"/>
                </a:solidFill>
              </a:rPr>
              <a:t>Servizi di manutenzione Impianti di esazione</a:t>
            </a:r>
          </a:p>
          <a:p>
            <a:pPr algn="ctr"/>
            <a:r>
              <a:rPr lang="it-IT" sz="900" dirty="0">
                <a:solidFill>
                  <a:srgbClr val="000090"/>
                </a:solidFill>
              </a:rPr>
              <a:t>P. Bernardi</a:t>
            </a:r>
          </a:p>
          <a:p>
            <a:pPr algn="ctr"/>
            <a:endParaRPr lang="it-IT" sz="900" dirty="0">
              <a:solidFill>
                <a:srgbClr val="000090"/>
              </a:solidFill>
            </a:endParaRPr>
          </a:p>
        </p:txBody>
      </p:sp>
      <p:cxnSp>
        <p:nvCxnSpPr>
          <p:cNvPr id="114" name="Connettore 2 113">
            <a:extLst>
              <a:ext uri="{FF2B5EF4-FFF2-40B4-BE49-F238E27FC236}">
                <a16:creationId xmlns:a16="http://schemas.microsoft.com/office/drawing/2014/main" id="{8642F841-21E9-4DAC-841F-362A23825E48}"/>
              </a:ext>
            </a:extLst>
          </p:cNvPr>
          <p:cNvCxnSpPr>
            <a:cxnSpLocks/>
          </p:cNvCxnSpPr>
          <p:nvPr/>
        </p:nvCxnSpPr>
        <p:spPr>
          <a:xfrm>
            <a:off x="4680117" y="5749015"/>
            <a:ext cx="0" cy="30232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Rettangolo arrotondato 45">
            <a:extLst>
              <a:ext uri="{FF2B5EF4-FFF2-40B4-BE49-F238E27FC236}">
                <a16:creationId xmlns:a16="http://schemas.microsoft.com/office/drawing/2014/main" id="{EC9012A6-2FD1-4B24-9623-903BD9413C6F}"/>
              </a:ext>
            </a:extLst>
          </p:cNvPr>
          <p:cNvSpPr/>
          <p:nvPr/>
        </p:nvSpPr>
        <p:spPr>
          <a:xfrm>
            <a:off x="510201" y="2972008"/>
            <a:ext cx="1293905" cy="78508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rgbClr val="000090"/>
                </a:solidFill>
              </a:rPr>
              <a:t>Pianificazione</a:t>
            </a:r>
          </a:p>
          <a:p>
            <a:pPr algn="ctr"/>
            <a:r>
              <a:rPr lang="it-IT" sz="1000" dirty="0">
                <a:solidFill>
                  <a:srgbClr val="000090"/>
                </a:solidFill>
              </a:rPr>
              <a:t>V. Cannavacciuolo</a:t>
            </a:r>
          </a:p>
        </p:txBody>
      </p: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26582638-91AB-4ED0-92AA-E751AEC77947}"/>
              </a:ext>
            </a:extLst>
          </p:cNvPr>
          <p:cNvCxnSpPr>
            <a:cxnSpLocks/>
          </p:cNvCxnSpPr>
          <p:nvPr/>
        </p:nvCxnSpPr>
        <p:spPr>
          <a:xfrm>
            <a:off x="4676292" y="3951767"/>
            <a:ext cx="2590982" cy="89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ttangolo arrotondato 22">
            <a:extLst>
              <a:ext uri="{FF2B5EF4-FFF2-40B4-BE49-F238E27FC236}">
                <a16:creationId xmlns:a16="http://schemas.microsoft.com/office/drawing/2014/main" id="{5DB76B35-F1D9-D431-55AB-0DB3D6DA9F6A}"/>
              </a:ext>
            </a:extLst>
          </p:cNvPr>
          <p:cNvSpPr/>
          <p:nvPr/>
        </p:nvSpPr>
        <p:spPr>
          <a:xfrm>
            <a:off x="5567824" y="1233906"/>
            <a:ext cx="1308463" cy="871375"/>
          </a:xfrm>
          <a:prstGeom prst="round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>
              <a:solidFill>
                <a:srgbClr val="000090"/>
              </a:solidFill>
            </a:endParaRPr>
          </a:p>
        </p:txBody>
      </p:sp>
      <p:sp>
        <p:nvSpPr>
          <p:cNvPr id="3" name="Rettangolo arrotondato 41">
            <a:extLst>
              <a:ext uri="{FF2B5EF4-FFF2-40B4-BE49-F238E27FC236}">
                <a16:creationId xmlns:a16="http://schemas.microsoft.com/office/drawing/2014/main" id="{74ECE5A7-2E4C-553B-A1D4-58F7A34E308C}"/>
              </a:ext>
            </a:extLst>
          </p:cNvPr>
          <p:cNvSpPr/>
          <p:nvPr/>
        </p:nvSpPr>
        <p:spPr>
          <a:xfrm>
            <a:off x="5618728" y="1405475"/>
            <a:ext cx="1206653" cy="53819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rgbClr val="000090"/>
                </a:solidFill>
              </a:rPr>
              <a:t>Segreteria Tecnica e Comunicazione</a:t>
            </a:r>
          </a:p>
          <a:p>
            <a:pPr algn="ctr"/>
            <a:r>
              <a:rPr lang="it-IT" sz="1000" dirty="0">
                <a:solidFill>
                  <a:srgbClr val="000090"/>
                </a:solidFill>
              </a:rPr>
              <a:t>C. Esposito</a:t>
            </a:r>
          </a:p>
        </p:txBody>
      </p: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DFFAC353-A423-3852-82A8-222DEE28D73E}"/>
              </a:ext>
            </a:extLst>
          </p:cNvPr>
          <p:cNvCxnSpPr>
            <a:cxnSpLocks/>
            <a:endCxn id="2" idx="1"/>
          </p:cNvCxnSpPr>
          <p:nvPr/>
        </p:nvCxnSpPr>
        <p:spPr>
          <a:xfrm flipV="1">
            <a:off x="4283975" y="1669594"/>
            <a:ext cx="1283849" cy="49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>
            <a:extLst>
              <a:ext uri="{FF2B5EF4-FFF2-40B4-BE49-F238E27FC236}">
                <a16:creationId xmlns:a16="http://schemas.microsoft.com/office/drawing/2014/main" id="{FC05C202-B593-C1AC-FE03-CFAC7306B5C4}"/>
              </a:ext>
            </a:extLst>
          </p:cNvPr>
          <p:cNvCxnSpPr>
            <a:cxnSpLocks/>
          </p:cNvCxnSpPr>
          <p:nvPr/>
        </p:nvCxnSpPr>
        <p:spPr>
          <a:xfrm>
            <a:off x="2682078" y="2700138"/>
            <a:ext cx="0" cy="27289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EF5E7F0A-2BB9-099E-CA31-213B1216DF17}"/>
              </a:ext>
            </a:extLst>
          </p:cNvPr>
          <p:cNvCxnSpPr>
            <a:cxnSpLocks/>
          </p:cNvCxnSpPr>
          <p:nvPr/>
        </p:nvCxnSpPr>
        <p:spPr>
          <a:xfrm flipH="1">
            <a:off x="4683673" y="3945935"/>
            <a:ext cx="2722" cy="2071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834A8CCE-35DD-E490-9A20-C1420E6B42E8}"/>
              </a:ext>
            </a:extLst>
          </p:cNvPr>
          <p:cNvCxnSpPr>
            <a:cxnSpLocks/>
          </p:cNvCxnSpPr>
          <p:nvPr/>
        </p:nvCxnSpPr>
        <p:spPr>
          <a:xfrm>
            <a:off x="5975608" y="3757089"/>
            <a:ext cx="0" cy="1762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ttangolo arrotondato 45">
            <a:extLst>
              <a:ext uri="{FF2B5EF4-FFF2-40B4-BE49-F238E27FC236}">
                <a16:creationId xmlns:a16="http://schemas.microsoft.com/office/drawing/2014/main" id="{16D702AD-D4FE-6A27-21DC-0B77E4ED98BA}"/>
              </a:ext>
            </a:extLst>
          </p:cNvPr>
          <p:cNvSpPr/>
          <p:nvPr/>
        </p:nvSpPr>
        <p:spPr>
          <a:xfrm>
            <a:off x="5475101" y="2994902"/>
            <a:ext cx="1172112" cy="78508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1000" dirty="0">
                <a:solidFill>
                  <a:srgbClr val="000090"/>
                </a:solidFill>
              </a:rPr>
              <a:t>Servizi impianti e IT </a:t>
            </a:r>
          </a:p>
          <a:p>
            <a:pPr lvl="0" algn="ctr"/>
            <a:r>
              <a:rPr lang="it-IT" sz="1000" dirty="0">
                <a:solidFill>
                  <a:srgbClr val="000090"/>
                </a:solidFill>
              </a:rPr>
              <a:t>M. Romano</a:t>
            </a: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46F9559A-3520-F31E-F2C5-10C77E76AF20}"/>
              </a:ext>
            </a:extLst>
          </p:cNvPr>
          <p:cNvCxnSpPr>
            <a:cxnSpLocks/>
          </p:cNvCxnSpPr>
          <p:nvPr/>
        </p:nvCxnSpPr>
        <p:spPr>
          <a:xfrm>
            <a:off x="1179576" y="2700138"/>
            <a:ext cx="0" cy="2718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785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log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50" y="660400"/>
            <a:ext cx="874183" cy="1007392"/>
          </a:xfrm>
          <a:prstGeom prst="rect">
            <a:avLst/>
          </a:prstGeom>
        </p:spPr>
      </p:pic>
      <p:sp>
        <p:nvSpPr>
          <p:cNvPr id="8" name="Rettangolo arrotondato 7"/>
          <p:cNvSpPr/>
          <p:nvPr/>
        </p:nvSpPr>
        <p:spPr>
          <a:xfrm>
            <a:off x="3617838" y="751237"/>
            <a:ext cx="1476000" cy="72068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>
              <a:solidFill>
                <a:srgbClr val="000090"/>
              </a:solidFill>
            </a:endParaRPr>
          </a:p>
          <a:p>
            <a:pPr algn="ctr"/>
            <a:r>
              <a:rPr lang="it-IT" sz="1400" dirty="0">
                <a:solidFill>
                  <a:srgbClr val="000090"/>
                </a:solidFill>
              </a:rPr>
              <a:t>Servizi Operativi</a:t>
            </a:r>
          </a:p>
          <a:p>
            <a:pPr algn="ctr"/>
            <a:r>
              <a:rPr lang="it-IT" sz="1400" dirty="0">
                <a:solidFill>
                  <a:srgbClr val="000090"/>
                </a:solidFill>
              </a:rPr>
              <a:t>R. Cammarano</a:t>
            </a:r>
          </a:p>
          <a:p>
            <a:pPr algn="ctr"/>
            <a:endParaRPr lang="it-IT" sz="1400" dirty="0">
              <a:solidFill>
                <a:srgbClr val="000090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3814364" y="2345252"/>
            <a:ext cx="1097696" cy="62481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rgbClr val="000090"/>
                </a:solidFill>
              </a:rPr>
              <a:t>Servizi ai clienti</a:t>
            </a:r>
          </a:p>
          <a:p>
            <a:pPr algn="ctr"/>
            <a:r>
              <a:rPr lang="it-IT" sz="1200" dirty="0">
                <a:solidFill>
                  <a:srgbClr val="000090"/>
                </a:solidFill>
              </a:rPr>
              <a:t>M. Mugnai</a:t>
            </a:r>
          </a:p>
        </p:txBody>
      </p:sp>
      <p:cxnSp>
        <p:nvCxnSpPr>
          <p:cNvPr id="100" name="Connettore 4 99"/>
          <p:cNvCxnSpPr>
            <a:cxnSpLocks/>
            <a:stCxn id="8" idx="2"/>
            <a:endCxn id="10" idx="0"/>
          </p:cNvCxnSpPr>
          <p:nvPr/>
        </p:nvCxnSpPr>
        <p:spPr>
          <a:xfrm rot="16200000" flipH="1">
            <a:off x="3922860" y="1904899"/>
            <a:ext cx="873331" cy="7374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ttangolo arrotondato 27"/>
          <p:cNvSpPr/>
          <p:nvPr/>
        </p:nvSpPr>
        <p:spPr>
          <a:xfrm>
            <a:off x="1537138" y="3218583"/>
            <a:ext cx="5637399" cy="3173339"/>
          </a:xfrm>
          <a:prstGeom prst="round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>
              <a:solidFill>
                <a:srgbClr val="000090"/>
              </a:solidFill>
            </a:endParaRPr>
          </a:p>
        </p:txBody>
      </p:sp>
      <p:sp>
        <p:nvSpPr>
          <p:cNvPr id="32" name="Rettangolo arrotondato 31"/>
          <p:cNvSpPr/>
          <p:nvPr/>
        </p:nvSpPr>
        <p:spPr>
          <a:xfrm>
            <a:off x="5161281" y="4375252"/>
            <a:ext cx="1195131" cy="64363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>
                <a:solidFill>
                  <a:srgbClr val="000090"/>
                </a:solidFill>
              </a:rPr>
              <a:t>Coordinatore Responsabili Centrale</a:t>
            </a:r>
          </a:p>
          <a:p>
            <a:pPr algn="ctr"/>
            <a:r>
              <a:rPr lang="it-IT" sz="1100" dirty="0">
                <a:solidFill>
                  <a:srgbClr val="000090"/>
                </a:solidFill>
              </a:rPr>
              <a:t>M. Contessa</a:t>
            </a:r>
          </a:p>
        </p:txBody>
      </p:sp>
      <p:sp>
        <p:nvSpPr>
          <p:cNvPr id="33" name="Rettangolo arrotondato 32"/>
          <p:cNvSpPr/>
          <p:nvPr/>
        </p:nvSpPr>
        <p:spPr>
          <a:xfrm>
            <a:off x="5097622" y="5166129"/>
            <a:ext cx="1372774" cy="35579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rgbClr val="000090"/>
                </a:solidFill>
              </a:rPr>
              <a:t>Responsabili Centrale</a:t>
            </a:r>
          </a:p>
        </p:txBody>
      </p:sp>
      <p:sp>
        <p:nvSpPr>
          <p:cNvPr id="34" name="Rettangolo arrotondato 33"/>
          <p:cNvSpPr/>
          <p:nvPr/>
        </p:nvSpPr>
        <p:spPr>
          <a:xfrm>
            <a:off x="5103021" y="5839635"/>
            <a:ext cx="1372776" cy="26712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rgbClr val="000090"/>
                </a:solidFill>
              </a:rPr>
              <a:t>Operatori </a:t>
            </a:r>
          </a:p>
        </p:txBody>
      </p:sp>
      <p:cxnSp>
        <p:nvCxnSpPr>
          <p:cNvPr id="42" name="Connettore 2 41"/>
          <p:cNvCxnSpPr>
            <a:cxnSpLocks/>
            <a:endCxn id="33" idx="0"/>
          </p:cNvCxnSpPr>
          <p:nvPr/>
        </p:nvCxnSpPr>
        <p:spPr>
          <a:xfrm flipH="1">
            <a:off x="5784009" y="5018888"/>
            <a:ext cx="6980" cy="147241"/>
          </a:xfrm>
          <a:prstGeom prst="straightConnector1">
            <a:avLst/>
          </a:prstGeom>
          <a:ln w="9525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>
            <a:off x="5790989" y="5461787"/>
            <a:ext cx="5399" cy="317713"/>
          </a:xfrm>
          <a:prstGeom prst="straightConnector1">
            <a:avLst/>
          </a:prstGeom>
          <a:ln w="9525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ttangolo arrotondato 44"/>
          <p:cNvSpPr/>
          <p:nvPr/>
        </p:nvSpPr>
        <p:spPr>
          <a:xfrm>
            <a:off x="2571312" y="4302114"/>
            <a:ext cx="1285874" cy="65422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rgbClr val="000090"/>
                </a:solidFill>
              </a:rPr>
              <a:t>Operatori</a:t>
            </a:r>
          </a:p>
          <a:p>
            <a:pPr algn="ctr"/>
            <a:r>
              <a:rPr lang="it-IT" sz="1000" dirty="0">
                <a:solidFill>
                  <a:srgbClr val="000090"/>
                </a:solidFill>
              </a:rPr>
              <a:t>sviluppo commerciale</a:t>
            </a:r>
          </a:p>
          <a:p>
            <a:pPr algn="ctr"/>
            <a:r>
              <a:rPr lang="it-IT" sz="1000" dirty="0">
                <a:solidFill>
                  <a:srgbClr val="000090"/>
                </a:solidFill>
              </a:rPr>
              <a:t>G. Cherici – </a:t>
            </a:r>
            <a:r>
              <a:rPr lang="it-IT" sz="1000" dirty="0" err="1">
                <a:solidFill>
                  <a:srgbClr val="000090"/>
                </a:solidFill>
              </a:rPr>
              <a:t>A.Grillo</a:t>
            </a:r>
            <a:r>
              <a:rPr lang="it-IT" sz="1000" dirty="0">
                <a:solidFill>
                  <a:srgbClr val="000090"/>
                </a:solidFill>
              </a:rPr>
              <a:t> </a:t>
            </a:r>
          </a:p>
        </p:txBody>
      </p:sp>
      <p:sp>
        <p:nvSpPr>
          <p:cNvPr id="47" name="Rettangolo arrotondato 46"/>
          <p:cNvSpPr/>
          <p:nvPr/>
        </p:nvSpPr>
        <p:spPr>
          <a:xfrm>
            <a:off x="2627934" y="5303203"/>
            <a:ext cx="1172630" cy="64363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rgbClr val="000090"/>
                </a:solidFill>
              </a:rPr>
              <a:t>Operatori Front Office</a:t>
            </a:r>
          </a:p>
          <a:p>
            <a:pPr algn="ctr"/>
            <a:r>
              <a:rPr lang="it-IT" sz="1200" dirty="0">
                <a:solidFill>
                  <a:srgbClr val="000090"/>
                </a:solidFill>
              </a:rPr>
              <a:t> </a:t>
            </a:r>
          </a:p>
        </p:txBody>
      </p:sp>
      <p:cxnSp>
        <p:nvCxnSpPr>
          <p:cNvPr id="17" name="Connettore 4 16"/>
          <p:cNvCxnSpPr>
            <a:cxnSpLocks/>
            <a:endCxn id="32" idx="0"/>
          </p:cNvCxnSpPr>
          <p:nvPr/>
        </p:nvCxnSpPr>
        <p:spPr>
          <a:xfrm>
            <a:off x="4363213" y="3799643"/>
            <a:ext cx="1395634" cy="575609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35BFD693-E6B9-40ED-AA6D-67EE6486B183}"/>
              </a:ext>
            </a:extLst>
          </p:cNvPr>
          <p:cNvCxnSpPr>
            <a:cxnSpLocks/>
          </p:cNvCxnSpPr>
          <p:nvPr/>
        </p:nvCxnSpPr>
        <p:spPr>
          <a:xfrm>
            <a:off x="4383534" y="2980134"/>
            <a:ext cx="1" cy="8295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A2130AA4-62A3-46D7-AACD-9CAD11452D9B}"/>
              </a:ext>
            </a:extLst>
          </p:cNvPr>
          <p:cNvCxnSpPr>
            <a:cxnSpLocks/>
          </p:cNvCxnSpPr>
          <p:nvPr/>
        </p:nvCxnSpPr>
        <p:spPr>
          <a:xfrm flipH="1">
            <a:off x="3156441" y="3799643"/>
            <a:ext cx="12067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067FDCD9-6E2A-43C7-849E-481EA2DB120B}"/>
              </a:ext>
            </a:extLst>
          </p:cNvPr>
          <p:cNvCxnSpPr>
            <a:cxnSpLocks/>
          </p:cNvCxnSpPr>
          <p:nvPr/>
        </p:nvCxnSpPr>
        <p:spPr>
          <a:xfrm>
            <a:off x="3161145" y="3809715"/>
            <a:ext cx="0" cy="4782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6EF78B53-66D5-40CE-98D1-2B3950373278}"/>
              </a:ext>
            </a:extLst>
          </p:cNvPr>
          <p:cNvCxnSpPr>
            <a:cxnSpLocks/>
            <a:stCxn id="45" idx="2"/>
          </p:cNvCxnSpPr>
          <p:nvPr/>
        </p:nvCxnSpPr>
        <p:spPr>
          <a:xfrm>
            <a:off x="3214249" y="4956335"/>
            <a:ext cx="0" cy="3556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259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ttangolo arrotondato 35"/>
          <p:cNvSpPr/>
          <p:nvPr/>
        </p:nvSpPr>
        <p:spPr>
          <a:xfrm>
            <a:off x="6045205" y="1346821"/>
            <a:ext cx="1509259" cy="890573"/>
          </a:xfrm>
          <a:prstGeom prst="round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>
              <a:solidFill>
                <a:srgbClr val="000090"/>
              </a:solidFill>
            </a:endParaRPr>
          </a:p>
        </p:txBody>
      </p:sp>
      <p:sp>
        <p:nvSpPr>
          <p:cNvPr id="24" name="Rettangolo arrotondato 23"/>
          <p:cNvSpPr/>
          <p:nvPr/>
        </p:nvSpPr>
        <p:spPr>
          <a:xfrm>
            <a:off x="4439333" y="3064831"/>
            <a:ext cx="2892842" cy="792833"/>
          </a:xfrm>
          <a:prstGeom prst="round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>
              <a:solidFill>
                <a:srgbClr val="000090"/>
              </a:solidFill>
            </a:endParaRPr>
          </a:p>
        </p:txBody>
      </p:sp>
      <p:sp>
        <p:nvSpPr>
          <p:cNvPr id="23" name="Rettangolo arrotondato 22"/>
          <p:cNvSpPr/>
          <p:nvPr/>
        </p:nvSpPr>
        <p:spPr>
          <a:xfrm>
            <a:off x="3103880" y="3064830"/>
            <a:ext cx="1181226" cy="792833"/>
          </a:xfrm>
          <a:prstGeom prst="round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>
              <a:solidFill>
                <a:srgbClr val="000090"/>
              </a:solidFill>
            </a:endParaRPr>
          </a:p>
        </p:txBody>
      </p:sp>
      <p:sp>
        <p:nvSpPr>
          <p:cNvPr id="20" name="Rettangolo arrotondato 19"/>
          <p:cNvSpPr/>
          <p:nvPr/>
        </p:nvSpPr>
        <p:spPr>
          <a:xfrm>
            <a:off x="380122" y="3065329"/>
            <a:ext cx="2386697" cy="792833"/>
          </a:xfrm>
          <a:prstGeom prst="round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>
              <a:solidFill>
                <a:srgbClr val="000090"/>
              </a:solidFill>
            </a:endParaRPr>
          </a:p>
        </p:txBody>
      </p:sp>
      <p:pic>
        <p:nvPicPr>
          <p:cNvPr id="5" name="Immagine 4" descr="log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660400"/>
            <a:ext cx="874183" cy="1007392"/>
          </a:xfrm>
          <a:prstGeom prst="rect">
            <a:avLst/>
          </a:prstGeom>
        </p:spPr>
      </p:pic>
      <p:sp>
        <p:nvSpPr>
          <p:cNvPr id="7" name="Rettangolo arrotondato 6"/>
          <p:cNvSpPr/>
          <p:nvPr/>
        </p:nvSpPr>
        <p:spPr>
          <a:xfrm>
            <a:off x="550949" y="3214903"/>
            <a:ext cx="937527" cy="49268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>
                <a:solidFill>
                  <a:srgbClr val="000090"/>
                </a:solidFill>
              </a:rPr>
              <a:t>Acquisti</a:t>
            </a:r>
          </a:p>
          <a:p>
            <a:pPr algn="ctr"/>
            <a:r>
              <a:rPr lang="it-IT" sz="1100" dirty="0">
                <a:solidFill>
                  <a:srgbClr val="000090"/>
                </a:solidFill>
              </a:rPr>
              <a:t>L. Ciani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2968378" y="1325718"/>
            <a:ext cx="1619248" cy="91171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rgbClr val="000090"/>
                </a:solidFill>
              </a:rPr>
              <a:t>Servizi Amministrativi e legali</a:t>
            </a:r>
          </a:p>
          <a:p>
            <a:pPr algn="ctr"/>
            <a:r>
              <a:rPr lang="it-IT" sz="1400" dirty="0">
                <a:solidFill>
                  <a:srgbClr val="000090"/>
                </a:solidFill>
              </a:rPr>
              <a:t>M. Vigoriti</a:t>
            </a:r>
          </a:p>
        </p:txBody>
      </p:sp>
      <p:sp>
        <p:nvSpPr>
          <p:cNvPr id="41" name="Rettangolo arrotondato 40"/>
          <p:cNvSpPr/>
          <p:nvPr/>
        </p:nvSpPr>
        <p:spPr>
          <a:xfrm>
            <a:off x="1603901" y="3204119"/>
            <a:ext cx="1013480" cy="48245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>
                <a:solidFill>
                  <a:srgbClr val="000090"/>
                </a:solidFill>
              </a:rPr>
              <a:t>Gare e Contratti</a:t>
            </a:r>
          </a:p>
          <a:p>
            <a:pPr algn="ctr"/>
            <a:r>
              <a:rPr lang="it-IT" sz="1100" dirty="0">
                <a:solidFill>
                  <a:srgbClr val="000090"/>
                </a:solidFill>
              </a:rPr>
              <a:t>R. Starnini</a:t>
            </a:r>
          </a:p>
        </p:txBody>
      </p:sp>
      <p:sp>
        <p:nvSpPr>
          <p:cNvPr id="42" name="Rettangolo arrotondato 41"/>
          <p:cNvSpPr/>
          <p:nvPr/>
        </p:nvSpPr>
        <p:spPr>
          <a:xfrm>
            <a:off x="6181090" y="1505142"/>
            <a:ext cx="1206653" cy="53819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>
                <a:solidFill>
                  <a:srgbClr val="000090"/>
                </a:solidFill>
              </a:rPr>
              <a:t>Risorse Umane </a:t>
            </a:r>
          </a:p>
          <a:p>
            <a:pPr algn="ctr"/>
            <a:r>
              <a:rPr lang="it-IT" sz="1100" dirty="0">
                <a:solidFill>
                  <a:srgbClr val="000090"/>
                </a:solidFill>
              </a:rPr>
              <a:t>S. Fico</a:t>
            </a:r>
          </a:p>
        </p:txBody>
      </p:sp>
      <p:sp>
        <p:nvSpPr>
          <p:cNvPr id="45" name="Rettangolo arrotondato 44"/>
          <p:cNvSpPr/>
          <p:nvPr/>
        </p:nvSpPr>
        <p:spPr>
          <a:xfrm>
            <a:off x="4556807" y="3149140"/>
            <a:ext cx="1207667" cy="48032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>
                <a:solidFill>
                  <a:srgbClr val="000090"/>
                </a:solidFill>
              </a:rPr>
              <a:t>Amministrazione</a:t>
            </a:r>
          </a:p>
          <a:p>
            <a:pPr algn="ctr"/>
            <a:r>
              <a:rPr lang="it-IT" sz="1100" dirty="0">
                <a:solidFill>
                  <a:srgbClr val="000090"/>
                </a:solidFill>
              </a:rPr>
              <a:t>C. Sassolini</a:t>
            </a:r>
          </a:p>
        </p:txBody>
      </p:sp>
      <p:cxnSp>
        <p:nvCxnSpPr>
          <p:cNvPr id="50" name="Connettore 4 49"/>
          <p:cNvCxnSpPr>
            <a:cxnSpLocks/>
            <a:stCxn id="9" idx="2"/>
            <a:endCxn id="7" idx="0"/>
          </p:cNvCxnSpPr>
          <p:nvPr/>
        </p:nvCxnSpPr>
        <p:spPr>
          <a:xfrm rot="5400000">
            <a:off x="1910121" y="1347022"/>
            <a:ext cx="977474" cy="2758289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ttangolo arrotondato 37"/>
          <p:cNvSpPr/>
          <p:nvPr/>
        </p:nvSpPr>
        <p:spPr>
          <a:xfrm>
            <a:off x="4646160" y="4403443"/>
            <a:ext cx="1028962" cy="52867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>
                <a:solidFill>
                  <a:srgbClr val="000090"/>
                </a:solidFill>
              </a:rPr>
              <a:t>Operatori di casse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3251470" y="3193894"/>
            <a:ext cx="919318" cy="49268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>
                <a:solidFill>
                  <a:srgbClr val="000090"/>
                </a:solidFill>
              </a:rPr>
              <a:t> </a:t>
            </a:r>
            <a:r>
              <a:rPr lang="it-IT" sz="1100" dirty="0">
                <a:solidFill>
                  <a:srgbClr val="000090"/>
                </a:solidFill>
              </a:rPr>
              <a:t>Segreteria</a:t>
            </a:r>
          </a:p>
          <a:p>
            <a:pPr algn="ctr"/>
            <a:r>
              <a:rPr lang="it-IT" sz="1100" dirty="0">
                <a:solidFill>
                  <a:srgbClr val="000090"/>
                </a:solidFill>
              </a:rPr>
              <a:t>Generale</a:t>
            </a:r>
          </a:p>
          <a:p>
            <a:pPr algn="ctr"/>
            <a:r>
              <a:rPr lang="it-IT" sz="1100" dirty="0">
                <a:solidFill>
                  <a:srgbClr val="000090"/>
                </a:solidFill>
              </a:rPr>
              <a:t>S. Fico</a:t>
            </a:r>
          </a:p>
        </p:txBody>
      </p:sp>
      <p:cxnSp>
        <p:nvCxnSpPr>
          <p:cNvPr id="4" name="Connettore 2 3"/>
          <p:cNvCxnSpPr/>
          <p:nvPr/>
        </p:nvCxnSpPr>
        <p:spPr>
          <a:xfrm>
            <a:off x="3778002" y="2713728"/>
            <a:ext cx="0" cy="4370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ttangolo arrotondato 21"/>
          <p:cNvSpPr/>
          <p:nvPr/>
        </p:nvSpPr>
        <p:spPr>
          <a:xfrm>
            <a:off x="5881948" y="3157839"/>
            <a:ext cx="1278831" cy="49434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>
                <a:solidFill>
                  <a:srgbClr val="000090"/>
                </a:solidFill>
              </a:rPr>
              <a:t>Amministrazione</a:t>
            </a:r>
          </a:p>
          <a:p>
            <a:pPr algn="ctr"/>
            <a:r>
              <a:rPr lang="it-IT" sz="1100" dirty="0">
                <a:solidFill>
                  <a:srgbClr val="000090"/>
                </a:solidFill>
              </a:rPr>
              <a:t>G. D’Eboli</a:t>
            </a:r>
          </a:p>
        </p:txBody>
      </p:sp>
      <p:cxnSp>
        <p:nvCxnSpPr>
          <p:cNvPr id="26" name="Connettore 4 25"/>
          <p:cNvCxnSpPr/>
          <p:nvPr/>
        </p:nvCxnSpPr>
        <p:spPr>
          <a:xfrm rot="16200000" flipH="1">
            <a:off x="4664931" y="1380887"/>
            <a:ext cx="911711" cy="2659366"/>
          </a:xfrm>
          <a:prstGeom prst="bentConnector3">
            <a:avLst/>
          </a:prstGeom>
          <a:ln>
            <a:prstDash val="soli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ttangolo arrotondato 26"/>
          <p:cNvSpPr/>
          <p:nvPr/>
        </p:nvSpPr>
        <p:spPr>
          <a:xfrm>
            <a:off x="7485381" y="3017296"/>
            <a:ext cx="1358911" cy="840362"/>
          </a:xfrm>
          <a:prstGeom prst="round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dirty="0">
              <a:solidFill>
                <a:srgbClr val="000090"/>
              </a:solidFill>
            </a:endParaRPr>
          </a:p>
        </p:txBody>
      </p:sp>
      <p:sp>
        <p:nvSpPr>
          <p:cNvPr id="28" name="Rettangolo arrotondato 27"/>
          <p:cNvSpPr/>
          <p:nvPr/>
        </p:nvSpPr>
        <p:spPr>
          <a:xfrm>
            <a:off x="7554464" y="3149140"/>
            <a:ext cx="1209411" cy="51174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dirty="0">
                <a:solidFill>
                  <a:srgbClr val="000090"/>
                </a:solidFill>
              </a:rPr>
              <a:t>Affari </a:t>
            </a:r>
          </a:p>
          <a:p>
            <a:pPr algn="ctr"/>
            <a:r>
              <a:rPr lang="it-IT" sz="1050" dirty="0">
                <a:solidFill>
                  <a:srgbClr val="000090"/>
                </a:solidFill>
              </a:rPr>
              <a:t>Generali e Legali</a:t>
            </a:r>
          </a:p>
          <a:p>
            <a:pPr algn="ctr"/>
            <a:r>
              <a:rPr lang="it-IT" sz="1050" dirty="0">
                <a:solidFill>
                  <a:srgbClr val="000090"/>
                </a:solidFill>
              </a:rPr>
              <a:t>B. Lampredi</a:t>
            </a:r>
          </a:p>
        </p:txBody>
      </p:sp>
      <p:cxnSp>
        <p:nvCxnSpPr>
          <p:cNvPr id="11" name="Connettore 2 10"/>
          <p:cNvCxnSpPr>
            <a:cxnSpLocks/>
            <a:stCxn id="9" idx="3"/>
            <a:endCxn id="36" idx="1"/>
          </p:cNvCxnSpPr>
          <p:nvPr/>
        </p:nvCxnSpPr>
        <p:spPr>
          <a:xfrm>
            <a:off x="4587626" y="1781574"/>
            <a:ext cx="1457579" cy="105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>
            <a:cxnSpLocks/>
          </p:cNvCxnSpPr>
          <p:nvPr/>
        </p:nvCxnSpPr>
        <p:spPr>
          <a:xfrm>
            <a:off x="6437368" y="2707898"/>
            <a:ext cx="161278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cxnSpLocks/>
          </p:cNvCxnSpPr>
          <p:nvPr/>
        </p:nvCxnSpPr>
        <p:spPr>
          <a:xfrm>
            <a:off x="8050155" y="2713728"/>
            <a:ext cx="0" cy="41852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>
            <a:endCxn id="41" idx="0"/>
          </p:cNvCxnSpPr>
          <p:nvPr/>
        </p:nvCxnSpPr>
        <p:spPr>
          <a:xfrm>
            <a:off x="2110641" y="2713728"/>
            <a:ext cx="0" cy="4903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>
            <a:extLst>
              <a:ext uri="{FF2B5EF4-FFF2-40B4-BE49-F238E27FC236}">
                <a16:creationId xmlns:a16="http://schemas.microsoft.com/office/drawing/2014/main" id="{4F8B658F-B45C-4EEF-8A9F-B889A092F786}"/>
              </a:ext>
            </a:extLst>
          </p:cNvPr>
          <p:cNvCxnSpPr>
            <a:cxnSpLocks/>
          </p:cNvCxnSpPr>
          <p:nvPr/>
        </p:nvCxnSpPr>
        <p:spPr>
          <a:xfrm>
            <a:off x="5138845" y="2747902"/>
            <a:ext cx="0" cy="41852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92C2488E-94AE-496E-9911-8A80C2438537}"/>
              </a:ext>
            </a:extLst>
          </p:cNvPr>
          <p:cNvCxnSpPr>
            <a:cxnSpLocks/>
            <a:stCxn id="45" idx="2"/>
            <a:endCxn id="38" idx="0"/>
          </p:cNvCxnSpPr>
          <p:nvPr/>
        </p:nvCxnSpPr>
        <p:spPr>
          <a:xfrm>
            <a:off x="5160641" y="3629463"/>
            <a:ext cx="0" cy="7739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1327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6A041B5A13F2D47AEABB5024FA7F5B8" ma:contentTypeVersion="5" ma:contentTypeDescription="Creare un nuovo documento." ma:contentTypeScope="" ma:versionID="6e3345d4dc0feeebc47d0e35a6e9baf7">
  <xsd:schema xmlns:xsd="http://www.w3.org/2001/XMLSchema" xmlns:xs="http://www.w3.org/2001/XMLSchema" xmlns:p="http://schemas.microsoft.com/office/2006/metadata/properties" xmlns:ns2="d84cdedb-02d0-4a87-8d6e-247f09126610" xmlns:ns3="1a6e9341-d996-4e60-b30c-2cab7f7f459a" targetNamespace="http://schemas.microsoft.com/office/2006/metadata/properties" ma:root="true" ma:fieldsID="0c10b7fdf578b414725bf77eae0a8419" ns2:_="" ns3:_="">
    <xsd:import namespace="d84cdedb-02d0-4a87-8d6e-247f09126610"/>
    <xsd:import namespace="1a6e9341-d996-4e60-b30c-2cab7f7f459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4cdedb-02d0-4a87-8d6e-247f0912661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6e9341-d996-4e60-b30c-2cab7f7f45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643E09-736D-46EF-8ED4-04B39596A4D2}">
  <ds:schemaRefs>
    <ds:schemaRef ds:uri="http://www.w3.org/XML/1998/namespace"/>
    <ds:schemaRef ds:uri="1a6e9341-d996-4e60-b30c-2cab7f7f459a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d84cdedb-02d0-4a87-8d6e-247f09126610"/>
    <ds:schemaRef ds:uri="http://purl.org/dc/terms/"/>
    <ds:schemaRef ds:uri="http://purl.org/dc/elements/1.1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913C0DF-8ADD-4F22-9CD2-9BD6BBE42C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4cdedb-02d0-4a87-8d6e-247f09126610"/>
    <ds:schemaRef ds:uri="1a6e9341-d996-4e60-b30c-2cab7f7f45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5FB9C1E-A56B-4DE9-A076-CCC93ACE63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182</Words>
  <Application>Microsoft Office PowerPoint</Application>
  <PresentationFormat>Presentazione su schermo (4:3)</PresentationFormat>
  <Paragraphs>73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Futura Lt BT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Borman Consulting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Valter Borellini</dc:creator>
  <cp:lastModifiedBy>Lampredi Benedetta</cp:lastModifiedBy>
  <cp:revision>119</cp:revision>
  <cp:lastPrinted>2019-10-14T12:43:47Z</cp:lastPrinted>
  <dcterms:created xsi:type="dcterms:W3CDTF">2014-12-18T14:43:07Z</dcterms:created>
  <dcterms:modified xsi:type="dcterms:W3CDTF">2023-12-05T10:03:10Z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0x01010066A041B5A13F2D47AEABB5024FA7F5B8</vt:lpwstr>
  </property>
</Properties>
</file>