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2" r:id="rId5"/>
    <p:sldId id="276" r:id="rId6"/>
    <p:sldId id="273" r:id="rId7"/>
    <p:sldId id="274" r:id="rId8"/>
    <p:sldId id="275" r:id="rId9"/>
  </p:sldIdLst>
  <p:sldSz cx="9144000" cy="6858000" type="screen4x3"/>
  <p:notesSz cx="6797675" cy="9926638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0"/>
    <p:restoredTop sz="94674"/>
  </p:normalViewPr>
  <p:slideViewPr>
    <p:cSldViewPr snapToGrid="0" snapToObjects="1">
      <p:cViewPr varScale="1">
        <p:scale>
          <a:sx n="86" d="100"/>
          <a:sy n="86" d="100"/>
        </p:scale>
        <p:origin x="118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551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946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668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71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857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434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145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917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839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8423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E15EC-0EC9-B043-863C-15CF4EB984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613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74EC6-8709-784F-9035-BB64BF182B49}" type="datetimeFigureOut">
              <a:rPr lang="it-IT" smtClean="0"/>
              <a:t>24/02/2022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BB22B9A-6E51-410F-8DD7-5E97E3056FF9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693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90730" y="2855934"/>
            <a:ext cx="52587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i="1" dirty="0">
                <a:latin typeface="Futura Lt BT" panose="020B0402020204020303" pitchFamily="34" charset="0"/>
              </a:rPr>
              <a:t>FIRENZE PARCHEGGI SPA:</a:t>
            </a:r>
          </a:p>
          <a:p>
            <a:r>
              <a:rPr lang="it-IT" sz="2400" i="1" dirty="0">
                <a:latin typeface="Futura Lt BT" panose="020B0402020204020303" pitchFamily="34" charset="0"/>
              </a:rPr>
              <a:t>Struttura organizzativa del personale.</a:t>
            </a:r>
          </a:p>
          <a:p>
            <a:endParaRPr lang="it-IT" i="1" dirty="0">
              <a:latin typeface="Futura Lt BT" panose="020B0402020204020303" pitchFamily="34" charset="0"/>
            </a:endParaRPr>
          </a:p>
          <a:p>
            <a:r>
              <a:rPr lang="it-IT" i="1" dirty="0">
                <a:latin typeface="Futura Lt BT" panose="020B0402020204020303" pitchFamily="34" charset="0"/>
              </a:rPr>
              <a:t>Marzo 2022</a:t>
            </a:r>
          </a:p>
          <a:p>
            <a:endParaRPr lang="it-IT" i="1" dirty="0">
              <a:latin typeface="Futura Lt BT" panose="020B0402020204020303" pitchFamily="34" charset="0"/>
            </a:endParaRPr>
          </a:p>
          <a:p>
            <a:endParaRPr lang="it-IT" i="1" dirty="0">
              <a:latin typeface="Futura Lt BT" panose="020B0402020204020303" pitchFamily="34" charset="0"/>
            </a:endParaRPr>
          </a:p>
          <a:p>
            <a:endParaRPr lang="it-IT" i="1" dirty="0">
              <a:latin typeface="Futura Lt BT" panose="020B0402020204020303" pitchFamily="34" charset="0"/>
            </a:endParaRPr>
          </a:p>
          <a:p>
            <a:endParaRPr lang="it-IT" i="1" dirty="0">
              <a:latin typeface="Futura Lt BT" panose="020B0402020204020303" pitchFamily="34" charset="0"/>
            </a:endParaRPr>
          </a:p>
        </p:txBody>
      </p:sp>
      <p:pic>
        <p:nvPicPr>
          <p:cNvPr id="5" name="Immagine 4" descr="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730" y="616465"/>
            <a:ext cx="1732517" cy="199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56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" y="206252"/>
            <a:ext cx="874183" cy="1007392"/>
          </a:xfrm>
          <a:prstGeom prst="rect">
            <a:avLst/>
          </a:prstGeom>
        </p:spPr>
      </p:pic>
      <p:sp>
        <p:nvSpPr>
          <p:cNvPr id="6" name="Rettangolo arrotondato 5"/>
          <p:cNvSpPr/>
          <p:nvPr/>
        </p:nvSpPr>
        <p:spPr>
          <a:xfrm>
            <a:off x="3409038" y="2048949"/>
            <a:ext cx="1512000" cy="576000"/>
          </a:xfrm>
          <a:prstGeom prst="round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bg1"/>
                </a:solidFill>
              </a:rPr>
              <a:t>Amministratore Delegato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1049298" y="4014976"/>
            <a:ext cx="1543072" cy="95641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rgbClr val="000090"/>
                </a:solidFill>
              </a:rPr>
              <a:t>Servizi Tecnici</a:t>
            </a:r>
          </a:p>
          <a:p>
            <a:pPr algn="ctr"/>
            <a:r>
              <a:rPr lang="it-IT" sz="1400" dirty="0">
                <a:solidFill>
                  <a:srgbClr val="000090"/>
                </a:solidFill>
              </a:rPr>
              <a:t> e Operativi</a:t>
            </a:r>
          </a:p>
          <a:p>
            <a:pPr algn="ctr"/>
            <a:r>
              <a:rPr lang="it-IT" sz="1400" dirty="0">
                <a:solidFill>
                  <a:srgbClr val="000090"/>
                </a:solidFill>
              </a:rPr>
              <a:t>R. Cammarano</a:t>
            </a:r>
          </a:p>
        </p:txBody>
      </p:sp>
      <p:sp>
        <p:nvSpPr>
          <p:cNvPr id="9" name="Rettangolo arrotondato 8"/>
          <p:cNvSpPr/>
          <p:nvPr/>
        </p:nvSpPr>
        <p:spPr>
          <a:xfrm>
            <a:off x="5462575" y="4014976"/>
            <a:ext cx="1619248" cy="86810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rgbClr val="000090"/>
                </a:solidFill>
              </a:rPr>
              <a:t>Servizi Amministrativi e Legali</a:t>
            </a:r>
          </a:p>
          <a:p>
            <a:pPr algn="ctr"/>
            <a:r>
              <a:rPr lang="it-IT" sz="1400" dirty="0">
                <a:solidFill>
                  <a:srgbClr val="000090"/>
                </a:solidFill>
              </a:rPr>
              <a:t>M. Vigoriti</a:t>
            </a:r>
          </a:p>
        </p:txBody>
      </p:sp>
      <p:sp>
        <p:nvSpPr>
          <p:cNvPr id="16" name="Rettangolo arrotondato 15"/>
          <p:cNvSpPr/>
          <p:nvPr/>
        </p:nvSpPr>
        <p:spPr>
          <a:xfrm>
            <a:off x="3409038" y="1258440"/>
            <a:ext cx="1512000" cy="576000"/>
          </a:xfrm>
          <a:prstGeom prst="round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err="1">
                <a:solidFill>
                  <a:schemeClr val="bg1"/>
                </a:solidFill>
              </a:rPr>
              <a:t>CdA</a:t>
            </a:r>
            <a:endParaRPr lang="it-IT" sz="1400" dirty="0">
              <a:solidFill>
                <a:schemeClr val="bg1"/>
              </a:solidFill>
            </a:endParaRPr>
          </a:p>
        </p:txBody>
      </p:sp>
      <p:cxnSp>
        <p:nvCxnSpPr>
          <p:cNvPr id="4" name="Connettore 2 3"/>
          <p:cNvCxnSpPr>
            <a:stCxn id="16" idx="2"/>
            <a:endCxn id="6" idx="0"/>
          </p:cNvCxnSpPr>
          <p:nvPr/>
        </p:nvCxnSpPr>
        <p:spPr>
          <a:xfrm>
            <a:off x="4165038" y="1834440"/>
            <a:ext cx="0" cy="214509"/>
          </a:xfrm>
          <a:prstGeom prst="straightConnector1">
            <a:avLst/>
          </a:prstGeom>
          <a:ln w="3175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ttangolo arrotondato 21"/>
          <p:cNvSpPr/>
          <p:nvPr/>
        </p:nvSpPr>
        <p:spPr>
          <a:xfrm>
            <a:off x="5181599" y="2922413"/>
            <a:ext cx="1116000" cy="454148"/>
          </a:xfrm>
          <a:prstGeom prst="roundRect">
            <a:avLst/>
          </a:prstGeom>
          <a:solidFill>
            <a:srgbClr val="CCFFCC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00090"/>
                </a:solidFill>
              </a:rPr>
              <a:t>Marketing e Comunicazione</a:t>
            </a:r>
          </a:p>
        </p:txBody>
      </p:sp>
      <p:cxnSp>
        <p:nvCxnSpPr>
          <p:cNvPr id="26" name="Connettore 4 25"/>
          <p:cNvCxnSpPr/>
          <p:nvPr/>
        </p:nvCxnSpPr>
        <p:spPr>
          <a:xfrm rot="16200000" flipH="1">
            <a:off x="4411050" y="2378938"/>
            <a:ext cx="524538" cy="1016561"/>
          </a:xfrm>
          <a:prstGeom prst="bentConnector2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ttangolo arrotondato 34"/>
          <p:cNvSpPr/>
          <p:nvPr/>
        </p:nvSpPr>
        <p:spPr>
          <a:xfrm>
            <a:off x="6763921" y="747773"/>
            <a:ext cx="1116000" cy="454148"/>
          </a:xfrm>
          <a:prstGeom prst="roundRect">
            <a:avLst/>
          </a:prstGeom>
          <a:solidFill>
            <a:srgbClr val="CCFFCC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00090"/>
                </a:solidFill>
              </a:rPr>
              <a:t>Funzioni di Staff</a:t>
            </a:r>
          </a:p>
        </p:txBody>
      </p:sp>
      <p:sp>
        <p:nvSpPr>
          <p:cNvPr id="54" name="Rettangolo arrotondato 53"/>
          <p:cNvSpPr/>
          <p:nvPr/>
        </p:nvSpPr>
        <p:spPr>
          <a:xfrm>
            <a:off x="6741061" y="255800"/>
            <a:ext cx="1116000" cy="454148"/>
          </a:xfrm>
          <a:prstGeom prst="round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bg1"/>
                </a:solidFill>
              </a:rPr>
              <a:t>Alta Direzione</a:t>
            </a:r>
          </a:p>
        </p:txBody>
      </p:sp>
      <p:sp>
        <p:nvSpPr>
          <p:cNvPr id="55" name="Rettangolo arrotondato 54"/>
          <p:cNvSpPr/>
          <p:nvPr/>
        </p:nvSpPr>
        <p:spPr>
          <a:xfrm>
            <a:off x="6768465" y="1273383"/>
            <a:ext cx="1116000" cy="4541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00090"/>
                </a:solidFill>
              </a:rPr>
              <a:t>Servizi</a:t>
            </a:r>
          </a:p>
        </p:txBody>
      </p:sp>
      <p:cxnSp>
        <p:nvCxnSpPr>
          <p:cNvPr id="31" name="Connettore 4 30"/>
          <p:cNvCxnSpPr/>
          <p:nvPr/>
        </p:nvCxnSpPr>
        <p:spPr>
          <a:xfrm rot="10800000" flipV="1">
            <a:off x="1799243" y="3621740"/>
            <a:ext cx="2365797" cy="393235"/>
          </a:xfrm>
          <a:prstGeom prst="bentConnector3">
            <a:avLst>
              <a:gd name="adj1" fmla="val 100019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4 32"/>
          <p:cNvCxnSpPr/>
          <p:nvPr/>
        </p:nvCxnSpPr>
        <p:spPr>
          <a:xfrm rot="16200000" flipH="1">
            <a:off x="4536306" y="2251272"/>
            <a:ext cx="1390027" cy="2132561"/>
          </a:xfrm>
          <a:prstGeom prst="bentConnector3">
            <a:avLst>
              <a:gd name="adj1" fmla="val 72163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4 16"/>
          <p:cNvCxnSpPr/>
          <p:nvPr/>
        </p:nvCxnSpPr>
        <p:spPr>
          <a:xfrm rot="16200000" flipH="1">
            <a:off x="4411052" y="2378940"/>
            <a:ext cx="524538" cy="1016561"/>
          </a:xfrm>
          <a:prstGeom prst="bentConnector2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ttangolo arrotondato 17"/>
          <p:cNvSpPr/>
          <p:nvPr/>
        </p:nvSpPr>
        <p:spPr>
          <a:xfrm>
            <a:off x="1247836" y="1263816"/>
            <a:ext cx="986311" cy="575658"/>
          </a:xfrm>
          <a:prstGeom prst="roundRect">
            <a:avLst/>
          </a:prstGeom>
          <a:ln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/>
              <a:t>Responsabile </a:t>
            </a:r>
          </a:p>
          <a:p>
            <a:pPr algn="ctr"/>
            <a:r>
              <a:rPr lang="it-IT" sz="900" dirty="0"/>
              <a:t>Anticorruzione e trasparenza</a:t>
            </a:r>
          </a:p>
          <a:p>
            <a:pPr algn="ctr"/>
            <a:r>
              <a:rPr lang="it-IT" sz="900" dirty="0"/>
              <a:t>B. Lampredi</a:t>
            </a:r>
          </a:p>
        </p:txBody>
      </p:sp>
      <p:cxnSp>
        <p:nvCxnSpPr>
          <p:cNvPr id="21" name="Connettore 1 20"/>
          <p:cNvCxnSpPr>
            <a:cxnSpLocks/>
            <a:stCxn id="18" idx="3"/>
            <a:endCxn id="16" idx="1"/>
          </p:cNvCxnSpPr>
          <p:nvPr/>
        </p:nvCxnSpPr>
        <p:spPr>
          <a:xfrm flipV="1">
            <a:off x="2234147" y="1546440"/>
            <a:ext cx="1174891" cy="52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040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50" y="660400"/>
            <a:ext cx="874183" cy="1007392"/>
          </a:xfrm>
          <a:prstGeom prst="rect">
            <a:avLst/>
          </a:prstGeom>
        </p:spPr>
      </p:pic>
      <p:sp>
        <p:nvSpPr>
          <p:cNvPr id="8" name="Rettangolo arrotondato 7"/>
          <p:cNvSpPr/>
          <p:nvPr/>
        </p:nvSpPr>
        <p:spPr>
          <a:xfrm>
            <a:off x="3580020" y="366976"/>
            <a:ext cx="1476000" cy="73663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rgbClr val="000090"/>
                </a:solidFill>
              </a:rPr>
              <a:t>Servizi Tecnici</a:t>
            </a:r>
          </a:p>
          <a:p>
            <a:pPr algn="ctr"/>
            <a:r>
              <a:rPr lang="it-IT" sz="1400" dirty="0">
                <a:solidFill>
                  <a:srgbClr val="000090"/>
                </a:solidFill>
              </a:rPr>
              <a:t>R. Cammarano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5002592" y="1764761"/>
            <a:ext cx="1097696" cy="62481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Segreteria Tecnica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C. Esposito</a:t>
            </a:r>
          </a:p>
        </p:txBody>
      </p:sp>
      <p:sp>
        <p:nvSpPr>
          <p:cNvPr id="59" name="Rettangolo arrotondato 58"/>
          <p:cNvSpPr/>
          <p:nvPr/>
        </p:nvSpPr>
        <p:spPr>
          <a:xfrm>
            <a:off x="6539894" y="1755961"/>
            <a:ext cx="1071183" cy="62481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I.T.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S. Conti/P. Bernardi</a:t>
            </a:r>
          </a:p>
        </p:txBody>
      </p:sp>
      <p:sp>
        <p:nvSpPr>
          <p:cNvPr id="36" name="Rettangolo arrotondato 35"/>
          <p:cNvSpPr/>
          <p:nvPr/>
        </p:nvSpPr>
        <p:spPr>
          <a:xfrm>
            <a:off x="304515" y="2489571"/>
            <a:ext cx="8027009" cy="4195335"/>
          </a:xfrm>
          <a:prstGeom prst="roundRect">
            <a:avLst>
              <a:gd name="adj" fmla="val 11738"/>
            </a:avLst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>
              <a:solidFill>
                <a:srgbClr val="000090"/>
              </a:solidFill>
            </a:endParaRPr>
          </a:p>
        </p:txBody>
      </p:sp>
      <p:sp>
        <p:nvSpPr>
          <p:cNvPr id="37" name="Rettangolo arrotondato 36"/>
          <p:cNvSpPr/>
          <p:nvPr/>
        </p:nvSpPr>
        <p:spPr>
          <a:xfrm>
            <a:off x="2498739" y="4180219"/>
            <a:ext cx="1259416" cy="780161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Servizi di manutenzione Impianti di esazione</a:t>
            </a:r>
          </a:p>
        </p:txBody>
      </p:sp>
      <p:sp>
        <p:nvSpPr>
          <p:cNvPr id="38" name="Rettangolo arrotondato 37"/>
          <p:cNvSpPr/>
          <p:nvPr/>
        </p:nvSpPr>
        <p:spPr>
          <a:xfrm>
            <a:off x="380757" y="3053757"/>
            <a:ext cx="1589233" cy="78016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rgbClr val="000090"/>
                </a:solidFill>
              </a:rPr>
              <a:t>Servizi di gestione     infrastrutture e decoro</a:t>
            </a:r>
          </a:p>
          <a:p>
            <a:pPr algn="ctr"/>
            <a:r>
              <a:rPr lang="it-IT" sz="1100" dirty="0">
                <a:solidFill>
                  <a:srgbClr val="000090"/>
                </a:solidFill>
              </a:rPr>
              <a:t>M. Zeroni</a:t>
            </a:r>
          </a:p>
        </p:txBody>
      </p:sp>
      <p:sp>
        <p:nvSpPr>
          <p:cNvPr id="46" name="Rettangolo arrotondato 45"/>
          <p:cNvSpPr/>
          <p:nvPr/>
        </p:nvSpPr>
        <p:spPr>
          <a:xfrm>
            <a:off x="3995335" y="4180219"/>
            <a:ext cx="1259416" cy="780161"/>
          </a:xfrm>
          <a:prstGeom prst="roundRect">
            <a:avLst>
              <a:gd name="adj" fmla="val 2235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rgbClr val="000090"/>
                </a:solidFill>
              </a:rPr>
              <a:t>Servizi di global service impianti elettrici, meccanici e speciali </a:t>
            </a:r>
          </a:p>
        </p:txBody>
      </p:sp>
      <p:sp>
        <p:nvSpPr>
          <p:cNvPr id="48" name="Rettangolo arrotondato 47"/>
          <p:cNvSpPr/>
          <p:nvPr/>
        </p:nvSpPr>
        <p:spPr>
          <a:xfrm>
            <a:off x="676085" y="4921276"/>
            <a:ext cx="1093420" cy="390916"/>
          </a:xfrm>
          <a:prstGeom prst="roundRect">
            <a:avLst>
              <a:gd name="adj" fmla="val 11794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Decoro</a:t>
            </a:r>
          </a:p>
        </p:txBody>
      </p:sp>
      <p:sp>
        <p:nvSpPr>
          <p:cNvPr id="53" name="Rettangolo arrotondato 52"/>
          <p:cNvSpPr/>
          <p:nvPr/>
        </p:nvSpPr>
        <p:spPr>
          <a:xfrm>
            <a:off x="2581737" y="6055963"/>
            <a:ext cx="1093420" cy="39683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Operatori</a:t>
            </a:r>
          </a:p>
        </p:txBody>
      </p:sp>
      <p:sp>
        <p:nvSpPr>
          <p:cNvPr id="57" name="Rettangolo arrotondato 56"/>
          <p:cNvSpPr/>
          <p:nvPr/>
        </p:nvSpPr>
        <p:spPr>
          <a:xfrm>
            <a:off x="2581737" y="5342265"/>
            <a:ext cx="1093420" cy="39091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Capo squadra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P. Bernardi</a:t>
            </a:r>
          </a:p>
        </p:txBody>
      </p:sp>
      <p:cxnSp>
        <p:nvCxnSpPr>
          <p:cNvPr id="85" name="Connettore 4 84"/>
          <p:cNvCxnSpPr>
            <a:cxnSpLocks/>
          </p:cNvCxnSpPr>
          <p:nvPr/>
        </p:nvCxnSpPr>
        <p:spPr>
          <a:xfrm rot="16200000" flipH="1">
            <a:off x="2993511" y="5150008"/>
            <a:ext cx="322142" cy="222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4 81">
            <a:extLst>
              <a:ext uri="{FF2B5EF4-FFF2-40B4-BE49-F238E27FC236}">
                <a16:creationId xmlns:a16="http://schemas.microsoft.com/office/drawing/2014/main" id="{F1B9C1C0-4780-4FAE-8315-6FFDBECB4493}"/>
              </a:ext>
            </a:extLst>
          </p:cNvPr>
          <p:cNvCxnSpPr>
            <a:cxnSpLocks/>
          </p:cNvCxnSpPr>
          <p:nvPr/>
        </p:nvCxnSpPr>
        <p:spPr>
          <a:xfrm rot="5400000">
            <a:off x="690563" y="4391754"/>
            <a:ext cx="1051764" cy="12700"/>
          </a:xfrm>
          <a:prstGeom prst="bentConnector3">
            <a:avLst>
              <a:gd name="adj1" fmla="val 2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>
            <a:extLst>
              <a:ext uri="{FF2B5EF4-FFF2-40B4-BE49-F238E27FC236}">
                <a16:creationId xmlns:a16="http://schemas.microsoft.com/office/drawing/2014/main" id="{302783E1-B1A3-4D98-AC36-526C7AC42830}"/>
              </a:ext>
            </a:extLst>
          </p:cNvPr>
          <p:cNvCxnSpPr>
            <a:cxnSpLocks/>
          </p:cNvCxnSpPr>
          <p:nvPr/>
        </p:nvCxnSpPr>
        <p:spPr>
          <a:xfrm>
            <a:off x="7075486" y="1285688"/>
            <a:ext cx="0" cy="4491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F9B97119-9E23-4035-8F86-F7E4724822CF}"/>
              </a:ext>
            </a:extLst>
          </p:cNvPr>
          <p:cNvCxnSpPr>
            <a:cxnSpLocks/>
          </p:cNvCxnSpPr>
          <p:nvPr/>
        </p:nvCxnSpPr>
        <p:spPr>
          <a:xfrm flipV="1">
            <a:off x="4302557" y="1285688"/>
            <a:ext cx="2772929" cy="12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>
            <a:extLst>
              <a:ext uri="{FF2B5EF4-FFF2-40B4-BE49-F238E27FC236}">
                <a16:creationId xmlns:a16="http://schemas.microsoft.com/office/drawing/2014/main" id="{BD217C36-29FF-444D-8E68-3BCB56F93D60}"/>
              </a:ext>
            </a:extLst>
          </p:cNvPr>
          <p:cNvCxnSpPr>
            <a:cxnSpLocks/>
          </p:cNvCxnSpPr>
          <p:nvPr/>
        </p:nvCxnSpPr>
        <p:spPr>
          <a:xfrm>
            <a:off x="5551440" y="1319537"/>
            <a:ext cx="0" cy="4364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diritto 49">
            <a:extLst>
              <a:ext uri="{FF2B5EF4-FFF2-40B4-BE49-F238E27FC236}">
                <a16:creationId xmlns:a16="http://schemas.microsoft.com/office/drawing/2014/main" id="{71EEDC02-4A00-4867-953C-F41FA6F6F3B0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4318020" y="1103606"/>
            <a:ext cx="0" cy="15269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diritto 54">
            <a:extLst>
              <a:ext uri="{FF2B5EF4-FFF2-40B4-BE49-F238E27FC236}">
                <a16:creationId xmlns:a16="http://schemas.microsoft.com/office/drawing/2014/main" id="{90249013-4C8D-406D-A046-5F1FFF3508A9}"/>
              </a:ext>
            </a:extLst>
          </p:cNvPr>
          <p:cNvCxnSpPr>
            <a:cxnSpLocks/>
          </p:cNvCxnSpPr>
          <p:nvPr/>
        </p:nvCxnSpPr>
        <p:spPr>
          <a:xfrm flipH="1">
            <a:off x="1150353" y="2630572"/>
            <a:ext cx="606443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4 65">
            <a:extLst>
              <a:ext uri="{FF2B5EF4-FFF2-40B4-BE49-F238E27FC236}">
                <a16:creationId xmlns:a16="http://schemas.microsoft.com/office/drawing/2014/main" id="{88607888-1570-4A3B-9DEE-B45C6E60D401}"/>
              </a:ext>
            </a:extLst>
          </p:cNvPr>
          <p:cNvCxnSpPr>
            <a:cxnSpLocks/>
          </p:cNvCxnSpPr>
          <p:nvPr/>
        </p:nvCxnSpPr>
        <p:spPr>
          <a:xfrm rot="16200000" flipH="1">
            <a:off x="978693" y="2839651"/>
            <a:ext cx="427711" cy="9552"/>
          </a:xfrm>
          <a:prstGeom prst="bentConnector3">
            <a:avLst>
              <a:gd name="adj1" fmla="val 6412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>
            <a:extLst>
              <a:ext uri="{FF2B5EF4-FFF2-40B4-BE49-F238E27FC236}">
                <a16:creationId xmlns:a16="http://schemas.microsoft.com/office/drawing/2014/main" id="{FAE7D8D5-697D-4C48-8E71-F5CA91C37671}"/>
              </a:ext>
            </a:extLst>
          </p:cNvPr>
          <p:cNvCxnSpPr>
            <a:cxnSpLocks/>
          </p:cNvCxnSpPr>
          <p:nvPr/>
        </p:nvCxnSpPr>
        <p:spPr>
          <a:xfrm>
            <a:off x="3840431" y="2621772"/>
            <a:ext cx="10005" cy="4143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2 74">
            <a:extLst>
              <a:ext uri="{FF2B5EF4-FFF2-40B4-BE49-F238E27FC236}">
                <a16:creationId xmlns:a16="http://schemas.microsoft.com/office/drawing/2014/main" id="{C86E9F48-A49A-4ACD-859A-68B0255CBBB3}"/>
              </a:ext>
            </a:extLst>
          </p:cNvPr>
          <p:cNvCxnSpPr>
            <a:cxnSpLocks/>
          </p:cNvCxnSpPr>
          <p:nvPr/>
        </p:nvCxnSpPr>
        <p:spPr>
          <a:xfrm>
            <a:off x="7214787" y="2621772"/>
            <a:ext cx="0" cy="4143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Rettangolo arrotondato 45">
            <a:extLst>
              <a:ext uri="{FF2B5EF4-FFF2-40B4-BE49-F238E27FC236}">
                <a16:creationId xmlns:a16="http://schemas.microsoft.com/office/drawing/2014/main" id="{876A463D-D2B1-439A-B759-EB4A15AD4CF3}"/>
              </a:ext>
            </a:extLst>
          </p:cNvPr>
          <p:cNvSpPr/>
          <p:nvPr/>
        </p:nvSpPr>
        <p:spPr>
          <a:xfrm>
            <a:off x="6398822" y="3058281"/>
            <a:ext cx="1589237" cy="78016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Back Office esazione e Pianificazione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V. Cannavacciuolo</a:t>
            </a:r>
          </a:p>
        </p:txBody>
      </p:sp>
      <p:cxnSp>
        <p:nvCxnSpPr>
          <p:cNvPr id="114" name="Connettore 2 113">
            <a:extLst>
              <a:ext uri="{FF2B5EF4-FFF2-40B4-BE49-F238E27FC236}">
                <a16:creationId xmlns:a16="http://schemas.microsoft.com/office/drawing/2014/main" id="{8642F841-21E9-4DAC-841F-362A23825E48}"/>
              </a:ext>
            </a:extLst>
          </p:cNvPr>
          <p:cNvCxnSpPr>
            <a:cxnSpLocks/>
          </p:cNvCxnSpPr>
          <p:nvPr/>
        </p:nvCxnSpPr>
        <p:spPr>
          <a:xfrm>
            <a:off x="3155693" y="5753634"/>
            <a:ext cx="0" cy="3023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Rettangolo arrotondato 45">
            <a:extLst>
              <a:ext uri="{FF2B5EF4-FFF2-40B4-BE49-F238E27FC236}">
                <a16:creationId xmlns:a16="http://schemas.microsoft.com/office/drawing/2014/main" id="{EC9012A6-2FD1-4B24-9623-903BD9413C6F}"/>
              </a:ext>
            </a:extLst>
          </p:cNvPr>
          <p:cNvSpPr/>
          <p:nvPr/>
        </p:nvSpPr>
        <p:spPr>
          <a:xfrm>
            <a:off x="3055817" y="3038919"/>
            <a:ext cx="1589237" cy="78016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t-IT" sz="1200" dirty="0">
                <a:solidFill>
                  <a:srgbClr val="000090"/>
                </a:solidFill>
              </a:rPr>
              <a:t>Coordinatore esazione e global service</a:t>
            </a:r>
          </a:p>
          <a:p>
            <a:pPr lvl="0" algn="ctr"/>
            <a:r>
              <a:rPr lang="it-IT" sz="1200" dirty="0">
                <a:solidFill>
                  <a:srgbClr val="000090"/>
                </a:solidFill>
              </a:rPr>
              <a:t>M. Romano</a:t>
            </a:r>
          </a:p>
        </p:txBody>
      </p:sp>
      <p:cxnSp>
        <p:nvCxnSpPr>
          <p:cNvPr id="135" name="Connettore diritto 134">
            <a:extLst>
              <a:ext uri="{FF2B5EF4-FFF2-40B4-BE49-F238E27FC236}">
                <a16:creationId xmlns:a16="http://schemas.microsoft.com/office/drawing/2014/main" id="{1CE56A67-E672-4C65-B9AE-E32B083B52D7}"/>
              </a:ext>
            </a:extLst>
          </p:cNvPr>
          <p:cNvCxnSpPr>
            <a:cxnSpLocks/>
          </p:cNvCxnSpPr>
          <p:nvPr/>
        </p:nvCxnSpPr>
        <p:spPr>
          <a:xfrm flipV="1">
            <a:off x="3850436" y="3819080"/>
            <a:ext cx="0" cy="1758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onnettore diritto 146">
            <a:extLst>
              <a:ext uri="{FF2B5EF4-FFF2-40B4-BE49-F238E27FC236}">
                <a16:creationId xmlns:a16="http://schemas.microsoft.com/office/drawing/2014/main" id="{26582638-91AB-4ED0-92AA-E751AEC77947}"/>
              </a:ext>
            </a:extLst>
          </p:cNvPr>
          <p:cNvCxnSpPr>
            <a:cxnSpLocks/>
          </p:cNvCxnSpPr>
          <p:nvPr/>
        </p:nvCxnSpPr>
        <p:spPr>
          <a:xfrm>
            <a:off x="3128447" y="3990771"/>
            <a:ext cx="1496596" cy="41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Connettore 2 153">
            <a:extLst>
              <a:ext uri="{FF2B5EF4-FFF2-40B4-BE49-F238E27FC236}">
                <a16:creationId xmlns:a16="http://schemas.microsoft.com/office/drawing/2014/main" id="{B6B7CC91-C2AD-4030-B558-EBF8769D0CDE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4625043" y="3994951"/>
            <a:ext cx="0" cy="1852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Connettore 2 160">
            <a:extLst>
              <a:ext uri="{FF2B5EF4-FFF2-40B4-BE49-F238E27FC236}">
                <a16:creationId xmlns:a16="http://schemas.microsoft.com/office/drawing/2014/main" id="{17F940B2-8E07-4FA4-AAA5-087D0CC35295}"/>
              </a:ext>
            </a:extLst>
          </p:cNvPr>
          <p:cNvCxnSpPr>
            <a:cxnSpLocks/>
          </p:cNvCxnSpPr>
          <p:nvPr/>
        </p:nvCxnSpPr>
        <p:spPr>
          <a:xfrm>
            <a:off x="3128447" y="3990771"/>
            <a:ext cx="0" cy="1704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785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50" y="660400"/>
            <a:ext cx="874183" cy="1007392"/>
          </a:xfrm>
          <a:prstGeom prst="rect">
            <a:avLst/>
          </a:prstGeom>
        </p:spPr>
      </p:pic>
      <p:sp>
        <p:nvSpPr>
          <p:cNvPr id="8" name="Rettangolo arrotondato 7"/>
          <p:cNvSpPr/>
          <p:nvPr/>
        </p:nvSpPr>
        <p:spPr>
          <a:xfrm>
            <a:off x="3617838" y="751237"/>
            <a:ext cx="1476000" cy="72068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>
              <a:solidFill>
                <a:srgbClr val="000090"/>
              </a:solidFill>
            </a:endParaRPr>
          </a:p>
          <a:p>
            <a:pPr algn="ctr"/>
            <a:r>
              <a:rPr lang="it-IT" sz="1400" dirty="0">
                <a:solidFill>
                  <a:srgbClr val="000090"/>
                </a:solidFill>
              </a:rPr>
              <a:t>Servizi Operativi</a:t>
            </a:r>
          </a:p>
          <a:p>
            <a:pPr algn="ctr"/>
            <a:r>
              <a:rPr lang="it-IT" sz="1400" dirty="0">
                <a:solidFill>
                  <a:srgbClr val="000090"/>
                </a:solidFill>
              </a:rPr>
              <a:t>R. Cammarano</a:t>
            </a:r>
          </a:p>
          <a:p>
            <a:pPr algn="ctr"/>
            <a:endParaRPr lang="it-IT" sz="1400" dirty="0">
              <a:solidFill>
                <a:srgbClr val="000090"/>
              </a:solidFill>
            </a:endParaRPr>
          </a:p>
        </p:txBody>
      </p:sp>
      <p:sp>
        <p:nvSpPr>
          <p:cNvPr id="10" name="Rettangolo arrotondato 9"/>
          <p:cNvSpPr/>
          <p:nvPr/>
        </p:nvSpPr>
        <p:spPr>
          <a:xfrm>
            <a:off x="3814364" y="2345252"/>
            <a:ext cx="1097696" cy="62481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Servizi ai clienti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M. Mugnai</a:t>
            </a:r>
          </a:p>
        </p:txBody>
      </p:sp>
      <p:cxnSp>
        <p:nvCxnSpPr>
          <p:cNvPr id="100" name="Connettore 4 99"/>
          <p:cNvCxnSpPr>
            <a:cxnSpLocks/>
            <a:stCxn id="8" idx="2"/>
            <a:endCxn id="10" idx="0"/>
          </p:cNvCxnSpPr>
          <p:nvPr/>
        </p:nvCxnSpPr>
        <p:spPr>
          <a:xfrm rot="16200000" flipH="1">
            <a:off x="3922860" y="1904899"/>
            <a:ext cx="873331" cy="7374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ttangolo arrotondato 27"/>
          <p:cNvSpPr/>
          <p:nvPr/>
        </p:nvSpPr>
        <p:spPr>
          <a:xfrm>
            <a:off x="1652854" y="3311372"/>
            <a:ext cx="5209585" cy="3080550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>
              <a:solidFill>
                <a:srgbClr val="000090"/>
              </a:solidFill>
            </a:endParaRPr>
          </a:p>
        </p:txBody>
      </p:sp>
      <p:sp>
        <p:nvSpPr>
          <p:cNvPr id="32" name="Rettangolo arrotondato 31"/>
          <p:cNvSpPr/>
          <p:nvPr/>
        </p:nvSpPr>
        <p:spPr>
          <a:xfrm>
            <a:off x="5161281" y="4375252"/>
            <a:ext cx="1195131" cy="64363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rgbClr val="000090"/>
                </a:solidFill>
              </a:rPr>
              <a:t>Coordinatore Responsabili Centrale</a:t>
            </a:r>
          </a:p>
          <a:p>
            <a:pPr algn="ctr"/>
            <a:r>
              <a:rPr lang="it-IT" sz="1100" dirty="0">
                <a:solidFill>
                  <a:srgbClr val="000090"/>
                </a:solidFill>
              </a:rPr>
              <a:t>M. Contessa</a:t>
            </a:r>
          </a:p>
        </p:txBody>
      </p:sp>
      <p:sp>
        <p:nvSpPr>
          <p:cNvPr id="33" name="Rettangolo arrotondato 32"/>
          <p:cNvSpPr/>
          <p:nvPr/>
        </p:nvSpPr>
        <p:spPr>
          <a:xfrm>
            <a:off x="5097622" y="5166129"/>
            <a:ext cx="1372774" cy="35579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Responsabili Centrale</a:t>
            </a:r>
          </a:p>
        </p:txBody>
      </p:sp>
      <p:sp>
        <p:nvSpPr>
          <p:cNvPr id="34" name="Rettangolo arrotondato 33"/>
          <p:cNvSpPr/>
          <p:nvPr/>
        </p:nvSpPr>
        <p:spPr>
          <a:xfrm>
            <a:off x="5103021" y="5839635"/>
            <a:ext cx="1372776" cy="26712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Operatori </a:t>
            </a:r>
          </a:p>
        </p:txBody>
      </p:sp>
      <p:cxnSp>
        <p:nvCxnSpPr>
          <p:cNvPr id="42" name="Connettore 2 41"/>
          <p:cNvCxnSpPr>
            <a:cxnSpLocks/>
            <a:endCxn id="33" idx="0"/>
          </p:cNvCxnSpPr>
          <p:nvPr/>
        </p:nvCxnSpPr>
        <p:spPr>
          <a:xfrm flipH="1">
            <a:off x="5784009" y="5018888"/>
            <a:ext cx="6980" cy="147241"/>
          </a:xfrm>
          <a:prstGeom prst="straightConnector1">
            <a:avLst/>
          </a:prstGeom>
          <a:ln w="9525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/>
          <p:nvPr/>
        </p:nvCxnSpPr>
        <p:spPr>
          <a:xfrm>
            <a:off x="5790989" y="5461787"/>
            <a:ext cx="5399" cy="317713"/>
          </a:xfrm>
          <a:prstGeom prst="straightConnector1">
            <a:avLst/>
          </a:prstGeom>
          <a:ln w="9525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ttangolo arrotondato 44"/>
          <p:cNvSpPr/>
          <p:nvPr/>
        </p:nvSpPr>
        <p:spPr>
          <a:xfrm>
            <a:off x="2571312" y="4302114"/>
            <a:ext cx="1285874" cy="6542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rgbClr val="000090"/>
                </a:solidFill>
              </a:rPr>
              <a:t>Operatori</a:t>
            </a:r>
          </a:p>
          <a:p>
            <a:pPr algn="ctr"/>
            <a:r>
              <a:rPr lang="it-IT" sz="1000" dirty="0">
                <a:solidFill>
                  <a:srgbClr val="000090"/>
                </a:solidFill>
              </a:rPr>
              <a:t>sviluppo commerciale</a:t>
            </a:r>
          </a:p>
          <a:p>
            <a:pPr algn="ctr"/>
            <a:r>
              <a:rPr lang="it-IT" sz="1000" dirty="0">
                <a:solidFill>
                  <a:srgbClr val="000090"/>
                </a:solidFill>
              </a:rPr>
              <a:t>G. Cherici – </a:t>
            </a:r>
            <a:r>
              <a:rPr lang="it-IT" sz="1000" dirty="0" err="1">
                <a:solidFill>
                  <a:srgbClr val="000090"/>
                </a:solidFill>
              </a:rPr>
              <a:t>A.Grillo</a:t>
            </a:r>
            <a:r>
              <a:rPr lang="it-IT" sz="1000" dirty="0">
                <a:solidFill>
                  <a:srgbClr val="000090"/>
                </a:solidFill>
              </a:rPr>
              <a:t> </a:t>
            </a:r>
          </a:p>
        </p:txBody>
      </p:sp>
      <p:sp>
        <p:nvSpPr>
          <p:cNvPr id="47" name="Rettangolo arrotondato 46"/>
          <p:cNvSpPr/>
          <p:nvPr/>
        </p:nvSpPr>
        <p:spPr>
          <a:xfrm>
            <a:off x="2627934" y="5303203"/>
            <a:ext cx="1172630" cy="64363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Operatori Front Office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 </a:t>
            </a:r>
          </a:p>
        </p:txBody>
      </p:sp>
      <p:cxnSp>
        <p:nvCxnSpPr>
          <p:cNvPr id="17" name="Connettore 4 16"/>
          <p:cNvCxnSpPr>
            <a:cxnSpLocks/>
            <a:endCxn id="32" idx="0"/>
          </p:cNvCxnSpPr>
          <p:nvPr/>
        </p:nvCxnSpPr>
        <p:spPr>
          <a:xfrm>
            <a:off x="4363213" y="3799643"/>
            <a:ext cx="1395634" cy="57560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35BFD693-E6B9-40ED-AA6D-67EE6486B183}"/>
              </a:ext>
            </a:extLst>
          </p:cNvPr>
          <p:cNvCxnSpPr>
            <a:cxnSpLocks/>
          </p:cNvCxnSpPr>
          <p:nvPr/>
        </p:nvCxnSpPr>
        <p:spPr>
          <a:xfrm>
            <a:off x="4383534" y="2980134"/>
            <a:ext cx="1" cy="8295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A2130AA4-62A3-46D7-AACD-9CAD11452D9B}"/>
              </a:ext>
            </a:extLst>
          </p:cNvPr>
          <p:cNvCxnSpPr>
            <a:cxnSpLocks/>
          </p:cNvCxnSpPr>
          <p:nvPr/>
        </p:nvCxnSpPr>
        <p:spPr>
          <a:xfrm flipH="1">
            <a:off x="3156441" y="3799643"/>
            <a:ext cx="120677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067FDCD9-6E2A-43C7-849E-481EA2DB120B}"/>
              </a:ext>
            </a:extLst>
          </p:cNvPr>
          <p:cNvCxnSpPr>
            <a:cxnSpLocks/>
          </p:cNvCxnSpPr>
          <p:nvPr/>
        </p:nvCxnSpPr>
        <p:spPr>
          <a:xfrm>
            <a:off x="3161145" y="3809715"/>
            <a:ext cx="0" cy="478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6EF78B53-66D5-40CE-98D1-2B3950373278}"/>
              </a:ext>
            </a:extLst>
          </p:cNvPr>
          <p:cNvCxnSpPr>
            <a:cxnSpLocks/>
            <a:stCxn id="45" idx="2"/>
          </p:cNvCxnSpPr>
          <p:nvPr/>
        </p:nvCxnSpPr>
        <p:spPr>
          <a:xfrm>
            <a:off x="3214249" y="4956335"/>
            <a:ext cx="0" cy="3556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59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ttangolo arrotondato 35"/>
          <p:cNvSpPr/>
          <p:nvPr/>
        </p:nvSpPr>
        <p:spPr>
          <a:xfrm>
            <a:off x="6045205" y="1346821"/>
            <a:ext cx="1509259" cy="890573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>
              <a:solidFill>
                <a:srgbClr val="000090"/>
              </a:solidFill>
            </a:endParaRPr>
          </a:p>
        </p:txBody>
      </p:sp>
      <p:sp>
        <p:nvSpPr>
          <p:cNvPr id="24" name="Rettangolo arrotondato 23"/>
          <p:cNvSpPr/>
          <p:nvPr/>
        </p:nvSpPr>
        <p:spPr>
          <a:xfrm>
            <a:off x="4439333" y="3064831"/>
            <a:ext cx="2892842" cy="792833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>
              <a:solidFill>
                <a:srgbClr val="000090"/>
              </a:solidFill>
            </a:endParaRPr>
          </a:p>
        </p:txBody>
      </p:sp>
      <p:sp>
        <p:nvSpPr>
          <p:cNvPr id="23" name="Rettangolo arrotondato 22"/>
          <p:cNvSpPr/>
          <p:nvPr/>
        </p:nvSpPr>
        <p:spPr>
          <a:xfrm>
            <a:off x="3103880" y="3064830"/>
            <a:ext cx="1181226" cy="792833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>
              <a:solidFill>
                <a:srgbClr val="000090"/>
              </a:solidFill>
            </a:endParaRPr>
          </a:p>
        </p:txBody>
      </p:sp>
      <p:sp>
        <p:nvSpPr>
          <p:cNvPr id="20" name="Rettangolo arrotondato 19"/>
          <p:cNvSpPr/>
          <p:nvPr/>
        </p:nvSpPr>
        <p:spPr>
          <a:xfrm>
            <a:off x="380122" y="3065329"/>
            <a:ext cx="2386697" cy="792833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>
              <a:solidFill>
                <a:srgbClr val="000090"/>
              </a:solidFill>
            </a:endParaRPr>
          </a:p>
        </p:txBody>
      </p:sp>
      <p:pic>
        <p:nvPicPr>
          <p:cNvPr id="5" name="Immagine 4" descr="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60400"/>
            <a:ext cx="874183" cy="1007392"/>
          </a:xfrm>
          <a:prstGeom prst="rect">
            <a:avLst/>
          </a:prstGeom>
        </p:spPr>
      </p:pic>
      <p:sp>
        <p:nvSpPr>
          <p:cNvPr id="7" name="Rettangolo arrotondato 6"/>
          <p:cNvSpPr/>
          <p:nvPr/>
        </p:nvSpPr>
        <p:spPr>
          <a:xfrm>
            <a:off x="550949" y="3214903"/>
            <a:ext cx="937527" cy="49268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Acquisti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L. Ciani</a:t>
            </a:r>
          </a:p>
        </p:txBody>
      </p:sp>
      <p:sp>
        <p:nvSpPr>
          <p:cNvPr id="9" name="Rettangolo arrotondato 8"/>
          <p:cNvSpPr/>
          <p:nvPr/>
        </p:nvSpPr>
        <p:spPr>
          <a:xfrm>
            <a:off x="2968378" y="1325718"/>
            <a:ext cx="1619248" cy="91171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rgbClr val="000090"/>
                </a:solidFill>
              </a:rPr>
              <a:t>Servizi Amministrativi e legali</a:t>
            </a:r>
          </a:p>
          <a:p>
            <a:pPr algn="ctr"/>
            <a:r>
              <a:rPr lang="it-IT" sz="1400" dirty="0">
                <a:solidFill>
                  <a:srgbClr val="000090"/>
                </a:solidFill>
              </a:rPr>
              <a:t>M. Vigoriti</a:t>
            </a:r>
          </a:p>
        </p:txBody>
      </p:sp>
      <p:sp>
        <p:nvSpPr>
          <p:cNvPr id="41" name="Rettangolo arrotondato 40"/>
          <p:cNvSpPr/>
          <p:nvPr/>
        </p:nvSpPr>
        <p:spPr>
          <a:xfrm>
            <a:off x="1603901" y="3204119"/>
            <a:ext cx="1013480" cy="48245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Gare e Contratti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R. Starnini</a:t>
            </a:r>
          </a:p>
        </p:txBody>
      </p:sp>
      <p:sp>
        <p:nvSpPr>
          <p:cNvPr id="42" name="Rettangolo arrotondato 41"/>
          <p:cNvSpPr/>
          <p:nvPr/>
        </p:nvSpPr>
        <p:spPr>
          <a:xfrm>
            <a:off x="6181090" y="1505142"/>
            <a:ext cx="1206653" cy="5381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Risorse Umane 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S. Fico</a:t>
            </a:r>
          </a:p>
        </p:txBody>
      </p:sp>
      <p:sp>
        <p:nvSpPr>
          <p:cNvPr id="45" name="Rettangolo arrotondato 44"/>
          <p:cNvSpPr/>
          <p:nvPr/>
        </p:nvSpPr>
        <p:spPr>
          <a:xfrm>
            <a:off x="4556807" y="3149140"/>
            <a:ext cx="1207667" cy="48032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rgbClr val="000090"/>
                </a:solidFill>
              </a:rPr>
              <a:t>Amministrazione</a:t>
            </a:r>
          </a:p>
          <a:p>
            <a:pPr algn="ctr"/>
            <a:r>
              <a:rPr lang="it-IT" sz="1100" dirty="0">
                <a:solidFill>
                  <a:srgbClr val="000090"/>
                </a:solidFill>
              </a:rPr>
              <a:t>C. Sassolini</a:t>
            </a:r>
          </a:p>
        </p:txBody>
      </p:sp>
      <p:cxnSp>
        <p:nvCxnSpPr>
          <p:cNvPr id="50" name="Connettore 4 49"/>
          <p:cNvCxnSpPr>
            <a:cxnSpLocks/>
            <a:stCxn id="9" idx="2"/>
            <a:endCxn id="7" idx="0"/>
          </p:cNvCxnSpPr>
          <p:nvPr/>
        </p:nvCxnSpPr>
        <p:spPr>
          <a:xfrm rot="5400000">
            <a:off x="1910121" y="1347022"/>
            <a:ext cx="977474" cy="2758289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ttangolo arrotondato 37"/>
          <p:cNvSpPr/>
          <p:nvPr/>
        </p:nvSpPr>
        <p:spPr>
          <a:xfrm>
            <a:off x="4646160" y="4403443"/>
            <a:ext cx="1028962" cy="52867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Operatori di casse</a:t>
            </a:r>
          </a:p>
        </p:txBody>
      </p:sp>
      <p:sp>
        <p:nvSpPr>
          <p:cNvPr id="16" name="Rettangolo arrotondato 15"/>
          <p:cNvSpPr/>
          <p:nvPr/>
        </p:nvSpPr>
        <p:spPr>
          <a:xfrm>
            <a:off x="3251470" y="3193894"/>
            <a:ext cx="919318" cy="49268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rgbClr val="000090"/>
                </a:solidFill>
              </a:rPr>
              <a:t> Segreteria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Generale</a:t>
            </a:r>
          </a:p>
          <a:p>
            <a:pPr algn="ctr"/>
            <a:r>
              <a:rPr lang="it-IT" sz="1200" dirty="0">
                <a:solidFill>
                  <a:srgbClr val="000090"/>
                </a:solidFill>
              </a:rPr>
              <a:t>S. Fico</a:t>
            </a:r>
          </a:p>
        </p:txBody>
      </p:sp>
      <p:cxnSp>
        <p:nvCxnSpPr>
          <p:cNvPr id="4" name="Connettore 2 3"/>
          <p:cNvCxnSpPr/>
          <p:nvPr/>
        </p:nvCxnSpPr>
        <p:spPr>
          <a:xfrm>
            <a:off x="3778002" y="2713728"/>
            <a:ext cx="0" cy="4370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ttangolo arrotondato 21"/>
          <p:cNvSpPr/>
          <p:nvPr/>
        </p:nvSpPr>
        <p:spPr>
          <a:xfrm>
            <a:off x="5881948" y="3157839"/>
            <a:ext cx="1278831" cy="49434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100" dirty="0">
                <a:solidFill>
                  <a:srgbClr val="000090"/>
                </a:solidFill>
              </a:rPr>
              <a:t>Amministrazione</a:t>
            </a:r>
          </a:p>
          <a:p>
            <a:pPr algn="ctr"/>
            <a:r>
              <a:rPr lang="it-IT" sz="1100" dirty="0">
                <a:solidFill>
                  <a:srgbClr val="000090"/>
                </a:solidFill>
              </a:rPr>
              <a:t>G. D’Eboli</a:t>
            </a:r>
          </a:p>
        </p:txBody>
      </p:sp>
      <p:cxnSp>
        <p:nvCxnSpPr>
          <p:cNvPr id="26" name="Connettore 4 25"/>
          <p:cNvCxnSpPr/>
          <p:nvPr/>
        </p:nvCxnSpPr>
        <p:spPr>
          <a:xfrm rot="16200000" flipH="1">
            <a:off x="4664931" y="1380887"/>
            <a:ext cx="911711" cy="2659366"/>
          </a:xfrm>
          <a:prstGeom prst="bentConnector3">
            <a:avLst/>
          </a:prstGeom>
          <a:ln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ttangolo arrotondato 26"/>
          <p:cNvSpPr/>
          <p:nvPr/>
        </p:nvSpPr>
        <p:spPr>
          <a:xfrm>
            <a:off x="7485381" y="3017296"/>
            <a:ext cx="1358911" cy="840362"/>
          </a:xfrm>
          <a:prstGeom prst="round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dirty="0">
              <a:solidFill>
                <a:srgbClr val="000090"/>
              </a:solidFill>
            </a:endParaRPr>
          </a:p>
        </p:txBody>
      </p:sp>
      <p:sp>
        <p:nvSpPr>
          <p:cNvPr id="28" name="Rettangolo arrotondato 27"/>
          <p:cNvSpPr/>
          <p:nvPr/>
        </p:nvSpPr>
        <p:spPr>
          <a:xfrm>
            <a:off x="7554464" y="3149140"/>
            <a:ext cx="1209411" cy="51174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>
                <a:solidFill>
                  <a:srgbClr val="000090"/>
                </a:solidFill>
              </a:rPr>
              <a:t>Affari </a:t>
            </a:r>
          </a:p>
          <a:p>
            <a:pPr algn="ctr"/>
            <a:r>
              <a:rPr lang="it-IT" sz="1050" dirty="0">
                <a:solidFill>
                  <a:srgbClr val="000090"/>
                </a:solidFill>
              </a:rPr>
              <a:t>Generali e Legali</a:t>
            </a:r>
          </a:p>
          <a:p>
            <a:pPr algn="ctr"/>
            <a:r>
              <a:rPr lang="it-IT" sz="1050" dirty="0">
                <a:solidFill>
                  <a:srgbClr val="000090"/>
                </a:solidFill>
              </a:rPr>
              <a:t>B. Lampredi</a:t>
            </a:r>
          </a:p>
        </p:txBody>
      </p:sp>
      <p:cxnSp>
        <p:nvCxnSpPr>
          <p:cNvPr id="11" name="Connettore 2 10"/>
          <p:cNvCxnSpPr>
            <a:cxnSpLocks/>
            <a:stCxn id="9" idx="3"/>
            <a:endCxn id="36" idx="1"/>
          </p:cNvCxnSpPr>
          <p:nvPr/>
        </p:nvCxnSpPr>
        <p:spPr>
          <a:xfrm>
            <a:off x="4587626" y="1781574"/>
            <a:ext cx="1457579" cy="105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1 18"/>
          <p:cNvCxnSpPr>
            <a:cxnSpLocks/>
          </p:cNvCxnSpPr>
          <p:nvPr/>
        </p:nvCxnSpPr>
        <p:spPr>
          <a:xfrm>
            <a:off x="6437368" y="2707898"/>
            <a:ext cx="161278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cxnSpLocks/>
          </p:cNvCxnSpPr>
          <p:nvPr/>
        </p:nvCxnSpPr>
        <p:spPr>
          <a:xfrm>
            <a:off x="8050155" y="2713728"/>
            <a:ext cx="0" cy="4185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>
            <a:endCxn id="41" idx="0"/>
          </p:cNvCxnSpPr>
          <p:nvPr/>
        </p:nvCxnSpPr>
        <p:spPr>
          <a:xfrm>
            <a:off x="2110641" y="2713728"/>
            <a:ext cx="0" cy="4903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4F8B658F-B45C-4EEF-8A9F-B889A092F786}"/>
              </a:ext>
            </a:extLst>
          </p:cNvPr>
          <p:cNvCxnSpPr>
            <a:cxnSpLocks/>
          </p:cNvCxnSpPr>
          <p:nvPr/>
        </p:nvCxnSpPr>
        <p:spPr>
          <a:xfrm>
            <a:off x="5138845" y="2747902"/>
            <a:ext cx="0" cy="4185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92C2488E-94AE-496E-9911-8A80C2438537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5160641" y="3629463"/>
            <a:ext cx="0" cy="7739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1327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A041B5A13F2D47AEABB5024FA7F5B8" ma:contentTypeVersion="5" ma:contentTypeDescription="Creare un nuovo documento." ma:contentTypeScope="" ma:versionID="6e3345d4dc0feeebc47d0e35a6e9baf7">
  <xsd:schema xmlns:xsd="http://www.w3.org/2001/XMLSchema" xmlns:xs="http://www.w3.org/2001/XMLSchema" xmlns:p="http://schemas.microsoft.com/office/2006/metadata/properties" xmlns:ns2="d84cdedb-02d0-4a87-8d6e-247f09126610" xmlns:ns3="1a6e9341-d996-4e60-b30c-2cab7f7f459a" targetNamespace="http://schemas.microsoft.com/office/2006/metadata/properties" ma:root="true" ma:fieldsID="0c10b7fdf578b414725bf77eae0a8419" ns2:_="" ns3:_="">
    <xsd:import namespace="d84cdedb-02d0-4a87-8d6e-247f09126610"/>
    <xsd:import namespace="1a6e9341-d996-4e60-b30c-2cab7f7f45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4cdedb-02d0-4a87-8d6e-247f091266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6e9341-d996-4e60-b30c-2cab7f7f45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FB9C1E-A56B-4DE9-A076-CCC93ACE63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13C0DF-8ADD-4F22-9CD2-9BD6BBE42C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4cdedb-02d0-4a87-8d6e-247f09126610"/>
    <ds:schemaRef ds:uri="1a6e9341-d996-4e60-b30c-2cab7f7f45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643E09-736D-46EF-8ED4-04B39596A4D2}">
  <ds:schemaRefs>
    <ds:schemaRef ds:uri="http://www.w3.org/XML/1998/namespace"/>
    <ds:schemaRef ds:uri="1a6e9341-d996-4e60-b30c-2cab7f7f459a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d84cdedb-02d0-4a87-8d6e-247f09126610"/>
    <ds:schemaRef ds:uri="http://purl.org/dc/terms/"/>
    <ds:schemaRef ds:uri="http://purl.org/dc/elements/1.1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194</Words>
  <Application>Microsoft Office PowerPoint</Application>
  <PresentationFormat>Presentazione su schermo (4:3)</PresentationFormat>
  <Paragraphs>71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Futura Lt BT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Borman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Valter Borellini</dc:creator>
  <cp:lastModifiedBy>Stefania Fico</cp:lastModifiedBy>
  <cp:revision>99</cp:revision>
  <cp:lastPrinted>2019-10-14T12:43:47Z</cp:lastPrinted>
  <dcterms:created xsi:type="dcterms:W3CDTF">2014-12-18T14:43:07Z</dcterms:created>
  <dcterms:modified xsi:type="dcterms:W3CDTF">2022-02-24T15:05:15Z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0x01010066A041B5A13F2D47AEABB5024FA7F5B8</vt:lpwstr>
  </property>
</Properties>
</file>