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1" r:id="rId2"/>
  </p:sldIdLst>
  <p:sldSz cx="7559675" cy="10691813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AD4"/>
    <a:srgbClr val="1D21C1"/>
    <a:srgbClr val="86BC25"/>
    <a:srgbClr val="F3F3F3"/>
    <a:srgbClr val="B8C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5" autoAdjust="0"/>
    <p:restoredTop sz="95097" autoAdjust="0"/>
  </p:normalViewPr>
  <p:slideViewPr>
    <p:cSldViewPr snapToGrid="0">
      <p:cViewPr varScale="1">
        <p:scale>
          <a:sx n="59" d="100"/>
          <a:sy n="59" d="100"/>
        </p:scale>
        <p:origin x="2774" y="62"/>
      </p:cViewPr>
      <p:guideLst>
        <p:guide orient="horz" pos="3367"/>
        <p:guide pos="2381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C21FF-60D8-438F-A361-AC8E9F7E068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B2C25-64B1-45CB-AC61-A83C7496334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2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B2C25-64B1-45CB-AC61-A83C7496334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2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29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63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94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83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3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5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2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9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0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54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13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7332421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think-cell Slide" r:id="rId16" imgW="473" imgH="473" progId="TCLayout.ActiveDocument.1">
                  <p:embed/>
                </p:oleObj>
              </mc:Choice>
              <mc:Fallback>
                <p:oleObj name="think-cell Slide" r:id="rId16" imgW="473" imgH="47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3637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DF56A-A52B-4D00-A006-5A997F5ABE2F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2B2C1-CC51-4008-9068-6FC76FB0DA0E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8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jpeg"/><Relationship Id="rId12" Type="http://schemas.openxmlformats.org/officeDocument/2006/relationships/image" Target="../media/image7.jpeg"/><Relationship Id="rId2" Type="http://schemas.openxmlformats.org/officeDocument/2006/relationships/tags" Target="../tags/tag4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11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049319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think-cell Slide" r:id="rId5" imgW="473" imgH="473" progId="TCLayout.ActiveDocument.1">
                  <p:embed/>
                </p:oleObj>
              </mc:Choice>
              <mc:Fallback>
                <p:oleObj name="think-cell Slide" r:id="rId5" imgW="473" imgH="473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246712" y="691318"/>
            <a:ext cx="7066250" cy="15944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40226" y="983699"/>
            <a:ext cx="4901883" cy="982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88000" tIns="36000" rIns="0" bIns="72000" anchor="ctr"/>
          <a:lstStyle/>
          <a:p>
            <a:pPr defTabSz="846173" eaLnBrk="0" fontAlgn="base" hangingPunct="0">
              <a:spcBef>
                <a:spcPct val="0"/>
              </a:spcBef>
              <a:spcAft>
                <a:spcPts val="400"/>
              </a:spcAft>
            </a:pPr>
            <a:r>
              <a:rPr lang="it-IT" altLang="en-US" sz="1200" b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Email: </a:t>
            </a:r>
            <a:r>
              <a:rPr lang="it-IT" altLang="en-US" sz="1200" i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Antonella.sborgi@studiolegalepiperno.com</a:t>
            </a:r>
          </a:p>
        </p:txBody>
      </p:sp>
      <p:sp>
        <p:nvSpPr>
          <p:cNvPr id="5" name="Rectangle 4"/>
          <p:cNvSpPr/>
          <p:nvPr/>
        </p:nvSpPr>
        <p:spPr>
          <a:xfrm>
            <a:off x="2354107" y="93972"/>
            <a:ext cx="2789546" cy="5016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567019" eaLnBrk="0" hangingPunct="0">
              <a:lnSpc>
                <a:spcPct val="95000"/>
              </a:lnSpc>
              <a:spcAft>
                <a:spcPts val="300"/>
              </a:spcAft>
              <a:buClr>
                <a:prstClr val="black"/>
              </a:buClr>
              <a:tabLst>
                <a:tab pos="500705" algn="l"/>
                <a:tab pos="572516" algn="l"/>
              </a:tabLst>
              <a:defRPr/>
            </a:pPr>
            <a:r>
              <a:rPr lang="en-US" sz="28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Antonella Sborgi</a:t>
            </a:r>
          </a:p>
        </p:txBody>
      </p:sp>
      <p:sp>
        <p:nvSpPr>
          <p:cNvPr id="66" name="Rectangle 5"/>
          <p:cNvSpPr>
            <a:spLocks noChangeArrowheads="1"/>
          </p:cNvSpPr>
          <p:nvPr/>
        </p:nvSpPr>
        <p:spPr bwMode="auto">
          <a:xfrm>
            <a:off x="5704050" y="85122"/>
            <a:ext cx="1742591" cy="236475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lvl="1" algn="r">
              <a:lnSpc>
                <a:spcPct val="102000"/>
              </a:lnSpc>
              <a:defRPr/>
            </a:pPr>
            <a:r>
              <a:rPr lang="it-IT" altLang="it-IT" sz="1600" i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Curriculum Vitae</a:t>
            </a:r>
            <a:endParaRPr lang="en-US" altLang="it-IT" sz="1600" i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64767" y="10363184"/>
            <a:ext cx="705619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/>
            <a:r>
              <a:rPr lang="en-US" sz="900" i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 compliance with the GDPR and the Italian Legislative Decree no. 196 dated 30/06/2003, I hereby authorize you to use and process my personal details contained in this document. </a:t>
            </a:r>
            <a:endParaRPr lang="en-US" sz="9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Rectangle 4"/>
          <p:cNvSpPr>
            <a:spLocks noChangeArrowheads="1"/>
          </p:cNvSpPr>
          <p:nvPr/>
        </p:nvSpPr>
        <p:spPr bwMode="auto">
          <a:xfrm>
            <a:off x="246712" y="8339251"/>
            <a:ext cx="3338964" cy="87845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t" anchorCtr="0"/>
          <a:lstStyle/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it-IT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Consigliere di Amministrazione </a:t>
            </a:r>
          </a:p>
          <a:p>
            <a:pPr algn="just"/>
            <a:endParaRPr lang="it-IT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it-IT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Membro dell’</a:t>
            </a:r>
            <a:r>
              <a:rPr lang="it-IT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Organismo di Vigilanza e</a:t>
            </a:r>
            <a:r>
              <a:rPr lang="it-IT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Responsabile Anticorruzione e Trasparenza</a:t>
            </a:r>
            <a:r>
              <a:rPr lang="it-IT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gray">
          <a:xfrm flipV="1">
            <a:off x="293522" y="2753922"/>
            <a:ext cx="3286337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lIns="56657" tIns="28328" rIns="56657" bIns="28328" anchor="ctr"/>
          <a:lstStyle/>
          <a:p>
            <a:pPr defTabSz="567019">
              <a:defRPr/>
            </a:pPr>
            <a:endParaRPr lang="en-US" sz="1050" dirty="0">
              <a:solidFill>
                <a:srgbClr val="81BC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gray">
          <a:xfrm>
            <a:off x="564109" y="2640432"/>
            <a:ext cx="2789841" cy="233910"/>
          </a:xfrm>
          <a:prstGeom prst="rect">
            <a:avLst/>
          </a:prstGeom>
          <a:solidFill>
            <a:schemeClr val="bg1"/>
          </a:solidFill>
          <a:ln w="12700" cap="rnd" algn="ctr">
            <a:noFill/>
            <a:miter lim="800000"/>
            <a:headEnd/>
            <a:tailEnd/>
          </a:ln>
        </p:spPr>
        <p:txBody>
          <a:bodyPr wrap="none" lIns="50787" tIns="0" rIns="50787" bIns="0" anchor="ctr" anchorCtr="1">
            <a:spAutoFit/>
          </a:bodyPr>
          <a:lstStyle/>
          <a:p>
            <a:pPr algn="ctr" defTabSz="567019" eaLnBrk="0" hangingPunct="0">
              <a:lnSpc>
                <a:spcPct val="95000"/>
              </a:lnSpc>
              <a:defRPr/>
            </a:pPr>
            <a:r>
              <a:rPr lang="en-US" sz="16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ESPERIENZE LAVORATIVE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17003" y="3595566"/>
            <a:ext cx="3167627" cy="39618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108000" rIns="0" bIns="0">
            <a:spAutoFit/>
          </a:bodyPr>
          <a:lstStyle/>
          <a:p>
            <a:pPr algn="just">
              <a:spcBef>
                <a:spcPts val="1800"/>
              </a:spcBef>
              <a:spcAft>
                <a:spcPts val="1200"/>
              </a:spcAft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Principali attività:</a:t>
            </a:r>
            <a:endParaRPr lang="en-US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Attività professionale, di tipo </a:t>
            </a: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giudiziale e stragiudiziale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focus sul </a:t>
            </a: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Diritto Civile e Commerciale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Consulenza  contrattuale 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genere, con particolare riferimento a </a:t>
            </a: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società assicurative, di leasing, di factoring, servizi di noleggio 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al più recente settore delle </a:t>
            </a: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energie rinnovabili;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Attività nel campo del </a:t>
            </a: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Diritto Bancario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assistenza a primari istituti di credito nazionali e internazionali;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Legale di </a:t>
            </a: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concorsuali 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fallimentari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attività inerenti l’ammissibilità e l’omologa di concordati, azioni revocatorie e azioni di responsabilità.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32148" y="3046597"/>
            <a:ext cx="1654299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Studio Legale Piperno</a:t>
            </a:r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gray">
          <a:xfrm flipV="1">
            <a:off x="412630" y="7574562"/>
            <a:ext cx="3034877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lIns="56657" tIns="28328" rIns="56657" bIns="28328" anchor="ctr"/>
          <a:lstStyle/>
          <a:p>
            <a:pPr defTabSz="567019">
              <a:defRPr/>
            </a:pPr>
            <a:endParaRPr lang="en-US" sz="1000" dirty="0">
              <a:solidFill>
                <a:srgbClr val="81BC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81888" y="3454020"/>
            <a:ext cx="1787349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Gennaio 1987 – in corso</a:t>
            </a:r>
          </a:p>
        </p:txBody>
      </p: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4518578" y="3049235"/>
            <a:ext cx="2876730" cy="2440668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b="1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University of Study of Florence</a:t>
            </a:r>
          </a:p>
          <a:p>
            <a:pPr>
              <a:lnSpc>
                <a:spcPct val="110000"/>
              </a:lnSpc>
            </a:pPr>
            <a:r>
              <a:rPr lang="en-US" sz="1400" i="1" spc="-1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Laurea Magistrale in Giurisprudenza con Tesi in Diritto Civile</a:t>
            </a:r>
            <a:endParaRPr lang="en-US" sz="1400" i="1" spc="-5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R="300990">
              <a:lnSpc>
                <a:spcPct val="110000"/>
              </a:lnSpc>
            </a:pPr>
            <a:r>
              <a:rPr lang="en-US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Voto di Laurea</a:t>
            </a:r>
            <a:r>
              <a:rPr lang="en-US" sz="1400" i="1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:</a:t>
            </a:r>
            <a:r>
              <a:rPr lang="en-US" sz="1400" i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spc="-2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110/110 cum Laude</a:t>
            </a:r>
            <a:endParaRPr lang="en-US" sz="1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1">
              <a:lnSpc>
                <a:spcPct val="110000"/>
              </a:lnSpc>
              <a:spcAft>
                <a:spcPts val="1200"/>
              </a:spcAft>
              <a:tabLst>
                <a:tab pos="358775" algn="l"/>
              </a:tabLst>
            </a:pPr>
            <a:r>
              <a:rPr lang="en-US" sz="1400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Settembre </a:t>
            </a:r>
            <a:r>
              <a:rPr lang="en-US" sz="1400" spc="1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1980 </a:t>
            </a:r>
            <a:r>
              <a:rPr lang="en-US" sz="1400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–</a:t>
            </a:r>
            <a:r>
              <a:rPr lang="en-US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400" spc="-5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Giugno</a:t>
            </a:r>
            <a:r>
              <a:rPr lang="en-US" sz="1400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1985</a:t>
            </a:r>
          </a:p>
          <a:p>
            <a:pPr marL="0" lvl="1">
              <a:lnSpc>
                <a:spcPct val="110000"/>
              </a:lnSpc>
              <a:spcAft>
                <a:spcPts val="1200"/>
              </a:spcAft>
              <a:tabLst>
                <a:tab pos="358775" algn="l"/>
              </a:tabLst>
            </a:pPr>
            <a:r>
              <a:rPr lang="en-US" sz="1400" b="1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Liceo</a:t>
            </a:r>
            <a:r>
              <a:rPr lang="en-US" sz="1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Classico</a:t>
            </a:r>
            <a:r>
              <a:rPr lang="en-US" sz="1400" b="1" spc="-1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“G. Galilei”</a:t>
            </a:r>
            <a:endParaRPr lang="en-US" sz="1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1400" i="1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Maturità Classica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Voto finale</a:t>
            </a:r>
            <a:r>
              <a:rPr lang="en-US" sz="1400" i="1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:</a:t>
            </a:r>
            <a:r>
              <a:rPr lang="en-US" sz="1400" i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400" i="1" spc="-2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60/60</a:t>
            </a:r>
            <a:endParaRPr lang="en-US" sz="1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lvl="1">
              <a:lnSpc>
                <a:spcPct val="110000"/>
              </a:lnSpc>
            </a:pPr>
            <a:r>
              <a:rPr lang="en-US" sz="1400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Settembre 1975 </a:t>
            </a:r>
            <a:r>
              <a:rPr lang="en-US" sz="14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- Giugno</a:t>
            </a:r>
            <a:r>
              <a:rPr lang="en-US" sz="1400" spc="1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1980</a:t>
            </a:r>
            <a:endParaRPr lang="en-US" sz="1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1D3611AA-774C-4322-9400-679A57233542}"/>
              </a:ext>
            </a:extLst>
          </p:cNvPr>
          <p:cNvGrpSpPr/>
          <p:nvPr/>
        </p:nvGrpSpPr>
        <p:grpSpPr>
          <a:xfrm>
            <a:off x="3943384" y="6415095"/>
            <a:ext cx="3425669" cy="1426162"/>
            <a:chOff x="3943384" y="5082341"/>
            <a:chExt cx="3425669" cy="1426162"/>
          </a:xfrm>
        </p:grpSpPr>
        <p:sp>
          <p:nvSpPr>
            <p:cNvPr id="44" name="Rectangle 6"/>
            <p:cNvSpPr>
              <a:spLocks noChangeArrowheads="1"/>
            </p:cNvSpPr>
            <p:nvPr/>
          </p:nvSpPr>
          <p:spPr bwMode="auto">
            <a:xfrm>
              <a:off x="3943384" y="5379027"/>
              <a:ext cx="1735638" cy="112947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106316" indent="-106316" defTabSz="536119">
                <a:lnSpc>
                  <a:spcPct val="106000"/>
                </a:lnSpc>
                <a:spcAft>
                  <a:spcPts val="600"/>
                </a:spcAft>
                <a:buClr>
                  <a:srgbClr val="86BC25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Diritto Civile</a:t>
              </a:r>
            </a:p>
            <a:p>
              <a:pPr marL="106316" indent="-106316" defTabSz="536119">
                <a:lnSpc>
                  <a:spcPct val="106000"/>
                </a:lnSpc>
                <a:spcAft>
                  <a:spcPts val="600"/>
                </a:spcAft>
                <a:buClr>
                  <a:srgbClr val="86BC25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Diritto Societario</a:t>
              </a:r>
            </a:p>
            <a:p>
              <a:pPr marL="106316" indent="-106316" defTabSz="536119">
                <a:lnSpc>
                  <a:spcPct val="106000"/>
                </a:lnSpc>
                <a:spcAft>
                  <a:spcPts val="600"/>
                </a:spcAft>
                <a:buClr>
                  <a:srgbClr val="86BC25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Diritto Fallimentare</a:t>
              </a:r>
            </a:p>
            <a:p>
              <a:pPr marL="106316" indent="-106316" defTabSz="536119">
                <a:lnSpc>
                  <a:spcPct val="106000"/>
                </a:lnSpc>
                <a:spcAft>
                  <a:spcPts val="600"/>
                </a:spcAft>
                <a:buClr>
                  <a:srgbClr val="86BC25"/>
                </a:buClr>
                <a:buFont typeface="Arial" panose="020B0604020202020204" pitchFamily="34" charset="0"/>
                <a:buChar char="•"/>
                <a:defRPr/>
              </a:pPr>
              <a:r>
                <a:rPr lang="en-US" sz="1400" dirty="0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Diritto Successioni</a:t>
              </a:r>
            </a:p>
          </p:txBody>
        </p:sp>
        <p:sp>
          <p:nvSpPr>
            <p:cNvPr id="45" name="Rectangle 6"/>
            <p:cNvSpPr>
              <a:spLocks noChangeArrowheads="1"/>
            </p:cNvSpPr>
            <p:nvPr/>
          </p:nvSpPr>
          <p:spPr bwMode="auto">
            <a:xfrm>
              <a:off x="5827357" y="5433047"/>
              <a:ext cx="1541696" cy="21345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marL="106316" indent="-106316" defTabSz="536119">
                <a:lnSpc>
                  <a:spcPct val="106000"/>
                </a:lnSpc>
                <a:spcAft>
                  <a:spcPts val="600"/>
                </a:spcAft>
                <a:buClr>
                  <a:srgbClr val="86BC25"/>
                </a:buClr>
                <a:buFont typeface="Arial" panose="020B0604020202020204" pitchFamily="34" charset="0"/>
                <a:buChar char="•"/>
                <a:defRPr/>
              </a:pPr>
              <a:endPara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Line 11"/>
            <p:cNvSpPr>
              <a:spLocks noChangeShapeType="1"/>
            </p:cNvSpPr>
            <p:nvPr/>
          </p:nvSpPr>
          <p:spPr bwMode="gray">
            <a:xfrm flipV="1">
              <a:off x="3943384" y="5181212"/>
              <a:ext cx="3286337" cy="0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56657" tIns="28328" rIns="56657" bIns="28328" anchor="ctr"/>
            <a:lstStyle/>
            <a:p>
              <a:pPr defTabSz="567019">
                <a:defRPr/>
              </a:pPr>
              <a:endParaRPr lang="en-US" sz="1400" dirty="0">
                <a:solidFill>
                  <a:srgbClr val="81BC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 12"/>
            <p:cNvSpPr>
              <a:spLocks noChangeArrowheads="1"/>
            </p:cNvSpPr>
            <p:nvPr/>
          </p:nvSpPr>
          <p:spPr bwMode="gray">
            <a:xfrm>
              <a:off x="4874312" y="5082341"/>
              <a:ext cx="1381762" cy="204671"/>
            </a:xfrm>
            <a:prstGeom prst="rect">
              <a:avLst/>
            </a:prstGeom>
            <a:solidFill>
              <a:schemeClr val="bg1"/>
            </a:solidFill>
            <a:ln w="12700" cap="rnd" algn="ctr">
              <a:noFill/>
              <a:miter lim="800000"/>
              <a:headEnd/>
              <a:tailEnd/>
            </a:ln>
          </p:spPr>
          <p:txBody>
            <a:bodyPr wrap="none" lIns="50787" tIns="0" rIns="50787" bIns="0" anchor="ctr" anchorCtr="1">
              <a:spAutoFit/>
            </a:bodyPr>
            <a:lstStyle/>
            <a:p>
              <a:pPr algn="ctr" defTabSz="567019" eaLnBrk="0" hangingPunct="0">
                <a:lnSpc>
                  <a:spcPct val="95000"/>
                </a:lnSpc>
                <a:defRPr/>
              </a:pPr>
              <a:r>
                <a:rPr lang="it-IT" sz="1400" b="1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COMPETENZE</a:t>
              </a:r>
              <a:endParaRPr lang="en-US" sz="1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uppo 7">
            <a:extLst>
              <a:ext uri="{FF2B5EF4-FFF2-40B4-BE49-F238E27FC236}">
                <a16:creationId xmlns:a16="http://schemas.microsoft.com/office/drawing/2014/main" id="{B28BBFB9-8672-4537-A49D-67C63FE4A25C}"/>
              </a:ext>
            </a:extLst>
          </p:cNvPr>
          <p:cNvGrpSpPr/>
          <p:nvPr/>
        </p:nvGrpSpPr>
        <p:grpSpPr>
          <a:xfrm>
            <a:off x="3943384" y="5602371"/>
            <a:ext cx="3286337" cy="705569"/>
            <a:chOff x="3943384" y="6674143"/>
            <a:chExt cx="3286337" cy="705569"/>
          </a:xfrm>
        </p:grpSpPr>
        <p:sp>
          <p:nvSpPr>
            <p:cNvPr id="47" name="object 40"/>
            <p:cNvSpPr txBox="1"/>
            <p:nvPr/>
          </p:nvSpPr>
          <p:spPr>
            <a:xfrm>
              <a:off x="4451253" y="7038864"/>
              <a:ext cx="910479" cy="340848"/>
            </a:xfrm>
            <a:prstGeom prst="rect">
              <a:avLst/>
            </a:prstGeom>
            <a:ln w="3175">
              <a:noFill/>
            </a:ln>
          </p:spPr>
          <p:txBody>
            <a:bodyPr vert="horz" wrap="square" lIns="0" tIns="76200" rIns="0" bIns="0" rtlCol="0">
              <a:noAutofit/>
            </a:bodyPr>
            <a:lstStyle/>
            <a:p>
              <a:pPr>
                <a:spcAft>
                  <a:spcPts val="300"/>
                </a:spcAft>
              </a:pPr>
              <a:r>
                <a:rPr lang="it-IT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Madrelingua</a:t>
              </a:r>
              <a:endPara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Line 11"/>
            <p:cNvSpPr>
              <a:spLocks noChangeShapeType="1"/>
            </p:cNvSpPr>
            <p:nvPr/>
          </p:nvSpPr>
          <p:spPr bwMode="gray">
            <a:xfrm flipV="1">
              <a:off x="3943384" y="6791098"/>
              <a:ext cx="3286337" cy="0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56657" tIns="28328" rIns="56657" bIns="28328" anchor="ctr"/>
            <a:lstStyle/>
            <a:p>
              <a:pPr defTabSz="567019">
                <a:defRPr/>
              </a:pPr>
              <a:endParaRPr lang="en-US" sz="1000" dirty="0">
                <a:solidFill>
                  <a:srgbClr val="81BC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2"/>
            <p:cNvSpPr>
              <a:spLocks noChangeArrowheads="1"/>
            </p:cNvSpPr>
            <p:nvPr/>
          </p:nvSpPr>
          <p:spPr bwMode="gray">
            <a:xfrm>
              <a:off x="5108681" y="6674143"/>
              <a:ext cx="910479" cy="233910"/>
            </a:xfrm>
            <a:prstGeom prst="rect">
              <a:avLst/>
            </a:prstGeom>
            <a:solidFill>
              <a:schemeClr val="bg1"/>
            </a:solidFill>
            <a:ln w="12700" cap="rnd" algn="ctr">
              <a:noFill/>
              <a:miter lim="800000"/>
              <a:headEnd/>
              <a:tailEnd/>
            </a:ln>
          </p:spPr>
          <p:txBody>
            <a:bodyPr wrap="none" lIns="50787" tIns="0" rIns="50787" bIns="0" anchor="ctr" anchorCtr="1">
              <a:spAutoFit/>
            </a:bodyPr>
            <a:lstStyle/>
            <a:p>
              <a:pPr algn="ctr" defTabSz="567019" eaLnBrk="0" hangingPunct="0">
                <a:lnSpc>
                  <a:spcPct val="95000"/>
                </a:lnSpc>
                <a:defRPr/>
              </a:pPr>
              <a:r>
                <a:rPr lang="it-IT" sz="1600" b="1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LINGUE</a:t>
              </a:r>
            </a:p>
          </p:txBody>
        </p:sp>
        <p:pic>
          <p:nvPicPr>
            <p:cNvPr id="103" name="Picture 10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2629" y="7061926"/>
              <a:ext cx="267996" cy="281667"/>
            </a:xfrm>
            <a:prstGeom prst="rect">
              <a:avLst/>
            </a:prstGeom>
          </p:spPr>
        </p:pic>
        <p:sp>
          <p:nvSpPr>
            <p:cNvPr id="105" name="object 40"/>
            <p:cNvSpPr txBox="1"/>
            <p:nvPr/>
          </p:nvSpPr>
          <p:spPr>
            <a:xfrm>
              <a:off x="6658796" y="7038864"/>
              <a:ext cx="480062" cy="327791"/>
            </a:xfrm>
            <a:prstGeom prst="rect">
              <a:avLst/>
            </a:prstGeom>
            <a:ln w="3175">
              <a:noFill/>
            </a:ln>
          </p:spPr>
          <p:txBody>
            <a:bodyPr vert="horz" wrap="square" lIns="0" tIns="76200" rIns="0" bIns="0" rtlCol="0">
              <a:noAutofit/>
            </a:bodyPr>
            <a:lstStyle/>
            <a:p>
              <a:pPr>
                <a:spcAft>
                  <a:spcPts val="300"/>
                </a:spcAft>
              </a:pPr>
              <a:r>
                <a:rPr lang="it-IT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F</a:t>
              </a:r>
              <a:r>
                <a:rPr lang="en-US" sz="1200" dirty="0">
                  <a:solidFill>
                    <a:srgbClr val="000000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luente</a:t>
              </a:r>
            </a:p>
          </p:txBody>
        </p:sp>
        <p:pic>
          <p:nvPicPr>
            <p:cNvPr id="107" name="Picture 10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8764" y="7060128"/>
              <a:ext cx="296582" cy="311711"/>
            </a:xfrm>
            <a:prstGeom prst="rect">
              <a:avLst/>
            </a:prstGeom>
          </p:spPr>
        </p:pic>
      </p:grpSp>
      <p:pic>
        <p:nvPicPr>
          <p:cNvPr id="6184" name="Picture 40" descr="UniFi Università degli studi di Firenze: info a portata di click - UnidTest">
            <a:extLst>
              <a:ext uri="{FF2B5EF4-FFF2-40B4-BE49-F238E27FC236}">
                <a16:creationId xmlns:a16="http://schemas.microsoft.com/office/drawing/2014/main" id="{5F208AEE-E88D-4912-B218-30A47A191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869" y="3057499"/>
            <a:ext cx="767500" cy="372469"/>
          </a:xfrm>
          <a:prstGeom prst="rect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uppo 11">
            <a:extLst>
              <a:ext uri="{FF2B5EF4-FFF2-40B4-BE49-F238E27FC236}">
                <a16:creationId xmlns:a16="http://schemas.microsoft.com/office/drawing/2014/main" id="{77E678C5-6A71-45FD-A6FD-BF0D313F69C1}"/>
              </a:ext>
            </a:extLst>
          </p:cNvPr>
          <p:cNvGrpSpPr/>
          <p:nvPr/>
        </p:nvGrpSpPr>
        <p:grpSpPr>
          <a:xfrm>
            <a:off x="3943384" y="8057375"/>
            <a:ext cx="3425669" cy="1086862"/>
            <a:chOff x="3943384" y="7080659"/>
            <a:chExt cx="3425669" cy="1086862"/>
          </a:xfrm>
        </p:grpSpPr>
        <p:sp>
          <p:nvSpPr>
            <p:cNvPr id="59" name="Line 11">
              <a:extLst>
                <a:ext uri="{FF2B5EF4-FFF2-40B4-BE49-F238E27FC236}">
                  <a16:creationId xmlns:a16="http://schemas.microsoft.com/office/drawing/2014/main" id="{2C628638-CE42-44FD-8110-E9147E9FAD3F}"/>
                </a:ext>
              </a:extLst>
            </p:cNvPr>
            <p:cNvSpPr>
              <a:spLocks noChangeShapeType="1"/>
            </p:cNvSpPr>
            <p:nvPr/>
          </p:nvSpPr>
          <p:spPr bwMode="gray">
            <a:xfrm flipV="1">
              <a:off x="3943384" y="7211451"/>
              <a:ext cx="3286337" cy="0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none" lIns="56657" tIns="28328" rIns="56657" bIns="28328" anchor="ctr"/>
            <a:lstStyle/>
            <a:p>
              <a:pPr defTabSz="567019">
                <a:defRPr/>
              </a:pPr>
              <a:endParaRPr lang="en-US" sz="1000" dirty="0">
                <a:solidFill>
                  <a:srgbClr val="81BC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5">
              <a:extLst>
                <a:ext uri="{FF2B5EF4-FFF2-40B4-BE49-F238E27FC236}">
                  <a16:creationId xmlns:a16="http://schemas.microsoft.com/office/drawing/2014/main" id="{8B2D184E-3400-4ADA-87E2-6CA7C0754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2323" y="7456749"/>
              <a:ext cx="2876730" cy="710772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just">
                <a:spcAft>
                  <a:spcPts val="300"/>
                </a:spcAft>
              </a:pPr>
              <a:r>
                <a:rPr lang="en-US" sz="1400" b="1" spc="-5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Ordine degli Avvocati di Firenze</a:t>
              </a:r>
            </a:p>
            <a:p>
              <a:pPr algn="just">
                <a:lnSpc>
                  <a:spcPct val="110000"/>
                </a:lnSpc>
              </a:pPr>
              <a:r>
                <a:rPr lang="it-IT" sz="1400" spc="-5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Avvocato dal 1992; Iscritta all’Albo dal 1994.</a:t>
              </a:r>
              <a:endParaRPr lang="en-US" sz="1400" spc="-5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12">
              <a:extLst>
                <a:ext uri="{FF2B5EF4-FFF2-40B4-BE49-F238E27FC236}">
                  <a16:creationId xmlns:a16="http://schemas.microsoft.com/office/drawing/2014/main" id="{1E90B6CB-900C-4B1F-AF89-AF1E12E9DD3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994434" y="7080659"/>
              <a:ext cx="3192323" cy="233910"/>
            </a:xfrm>
            <a:prstGeom prst="rect">
              <a:avLst/>
            </a:prstGeom>
            <a:solidFill>
              <a:schemeClr val="bg1"/>
            </a:solidFill>
            <a:ln w="12700" cap="rnd" algn="ctr">
              <a:noFill/>
              <a:miter lim="800000"/>
              <a:headEnd/>
              <a:tailEnd/>
            </a:ln>
          </p:spPr>
          <p:txBody>
            <a:bodyPr wrap="none" lIns="50787" tIns="0" rIns="50787" bIns="0" anchor="ctr" anchorCtr="1">
              <a:spAutoFit/>
            </a:bodyPr>
            <a:lstStyle/>
            <a:p>
              <a:pPr algn="ctr" defTabSz="567019" eaLnBrk="0" hangingPunct="0">
                <a:lnSpc>
                  <a:spcPct val="95000"/>
                </a:lnSpc>
                <a:defRPr/>
              </a:pPr>
              <a:r>
                <a:rPr lang="it-IT" sz="1600" b="1" dirty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CERTIFICAZIONI - ISCRIZIONI</a:t>
              </a:r>
              <a:endParaRPr lang="en-US" sz="16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7" name="Rectangle 33">
            <a:extLst>
              <a:ext uri="{FF2B5EF4-FFF2-40B4-BE49-F238E27FC236}">
                <a16:creationId xmlns:a16="http://schemas.microsoft.com/office/drawing/2014/main" id="{153F9622-A48A-4DC8-AE2C-13B7593A4DE7}"/>
              </a:ext>
            </a:extLst>
          </p:cNvPr>
          <p:cNvSpPr/>
          <p:nvPr/>
        </p:nvSpPr>
        <p:spPr>
          <a:xfrm>
            <a:off x="2570616" y="3452811"/>
            <a:ext cx="83429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it-IT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Avvocato</a:t>
            </a:r>
            <a:endParaRPr lang="en-US" sz="1400" b="1" i="1" dirty="0">
              <a:solidFill>
                <a:srgbClr val="0000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207" name="Picture 63" descr="ALBO ON LINE">
            <a:extLst>
              <a:ext uri="{FF2B5EF4-FFF2-40B4-BE49-F238E27FC236}">
                <a16:creationId xmlns:a16="http://schemas.microsoft.com/office/drawing/2014/main" id="{55134D47-E1FC-4949-BB66-4AE80B732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152" y="4440159"/>
            <a:ext cx="877581" cy="296154"/>
          </a:xfrm>
          <a:prstGeom prst="rect">
            <a:avLst/>
          </a:prstGeom>
          <a:noFill/>
          <a:ln w="3175">
            <a:solidFill>
              <a:schemeClr val="bg2">
                <a:lumMod val="9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09" name="Picture 65" descr="Il Foglio del Consiglio">
            <a:extLst>
              <a:ext uri="{FF2B5EF4-FFF2-40B4-BE49-F238E27FC236}">
                <a16:creationId xmlns:a16="http://schemas.microsoft.com/office/drawing/2014/main" id="{7B10E847-EA03-40C9-8420-C89C98484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880" y="8429668"/>
            <a:ext cx="635515" cy="52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2AAD1E91-5590-4CAF-8283-16C84E1E7008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85" t="35937" r="17392" b="24652"/>
          <a:stretch/>
        </p:blipFill>
        <p:spPr>
          <a:xfrm>
            <a:off x="468434" y="741622"/>
            <a:ext cx="1162917" cy="1491083"/>
          </a:xfrm>
          <a:prstGeom prst="rect">
            <a:avLst/>
          </a:prstGeom>
          <a:ln w="3175"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0" name="Line 11">
            <a:extLst>
              <a:ext uri="{FF2B5EF4-FFF2-40B4-BE49-F238E27FC236}">
                <a16:creationId xmlns:a16="http://schemas.microsoft.com/office/drawing/2014/main" id="{B213592C-6702-4E2B-B4BC-95CBE7882313}"/>
              </a:ext>
            </a:extLst>
          </p:cNvPr>
          <p:cNvSpPr>
            <a:spLocks noChangeShapeType="1"/>
          </p:cNvSpPr>
          <p:nvPr/>
        </p:nvSpPr>
        <p:spPr bwMode="gray">
          <a:xfrm flipV="1">
            <a:off x="3920751" y="2753922"/>
            <a:ext cx="3286337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lIns="56657" tIns="28328" rIns="56657" bIns="28328" anchor="ctr"/>
          <a:lstStyle/>
          <a:p>
            <a:pPr defTabSz="567019">
              <a:defRPr/>
            </a:pPr>
            <a:endParaRPr lang="en-US" sz="1050" dirty="0">
              <a:solidFill>
                <a:srgbClr val="81BC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Rectangle 12"/>
          <p:cNvSpPr>
            <a:spLocks noChangeArrowheads="1"/>
          </p:cNvSpPr>
          <p:nvPr/>
        </p:nvSpPr>
        <p:spPr bwMode="gray">
          <a:xfrm>
            <a:off x="4032830" y="2589795"/>
            <a:ext cx="3100054" cy="233910"/>
          </a:xfrm>
          <a:prstGeom prst="rect">
            <a:avLst/>
          </a:prstGeom>
          <a:solidFill>
            <a:schemeClr val="bg1"/>
          </a:solidFill>
          <a:ln w="12700" cap="rnd" algn="ctr">
            <a:noFill/>
            <a:miter lim="800000"/>
            <a:headEnd/>
            <a:tailEnd/>
          </a:ln>
        </p:spPr>
        <p:txBody>
          <a:bodyPr wrap="none" lIns="50787" tIns="0" rIns="50787" bIns="0" anchor="ctr" anchorCtr="1">
            <a:spAutoFit/>
          </a:bodyPr>
          <a:lstStyle/>
          <a:p>
            <a:pPr algn="ctr" defTabSz="567019" eaLnBrk="0" hangingPunct="0">
              <a:lnSpc>
                <a:spcPct val="95000"/>
              </a:lnSpc>
              <a:defRPr/>
            </a:pPr>
            <a:r>
              <a:rPr lang="en-US" sz="16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BACKGROUND ACCADEMICO</a:t>
            </a:r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259E611E-863D-4A4B-8702-F1582B73A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612" y="6711781"/>
            <a:ext cx="1835063" cy="112947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06316" indent="-106316" defTabSz="536119">
              <a:lnSpc>
                <a:spcPct val="106000"/>
              </a:lnSpc>
              <a:spcAft>
                <a:spcPts val="600"/>
              </a:spcAft>
              <a:buClr>
                <a:srgbClr val="86BC25"/>
              </a:buClr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Diritto Bancario</a:t>
            </a:r>
          </a:p>
          <a:p>
            <a:pPr marL="106316" indent="-106316" defTabSz="536119">
              <a:lnSpc>
                <a:spcPct val="106000"/>
              </a:lnSpc>
              <a:spcAft>
                <a:spcPts val="600"/>
              </a:spcAft>
              <a:buClr>
                <a:srgbClr val="86BC25"/>
              </a:buClr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Corporate Governance</a:t>
            </a:r>
          </a:p>
          <a:p>
            <a:pPr marL="106316" indent="-106316" defTabSz="536119">
              <a:lnSpc>
                <a:spcPct val="106000"/>
              </a:lnSpc>
              <a:spcAft>
                <a:spcPts val="600"/>
              </a:spcAft>
              <a:buClr>
                <a:srgbClr val="86BC25"/>
              </a:buClr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Procedure Concorsuali</a:t>
            </a:r>
          </a:p>
          <a:p>
            <a:pPr defTabSz="536119">
              <a:lnSpc>
                <a:spcPct val="106000"/>
              </a:lnSpc>
              <a:spcAft>
                <a:spcPts val="600"/>
              </a:spcAft>
              <a:buClr>
                <a:srgbClr val="86BC25"/>
              </a:buClr>
              <a:defRPr/>
            </a:pP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217" name="Picture 73" descr="Firenze Parcheggi | Città di Firenze">
            <a:extLst>
              <a:ext uri="{FF2B5EF4-FFF2-40B4-BE49-F238E27FC236}">
                <a16:creationId xmlns:a16="http://schemas.microsoft.com/office/drawing/2014/main" id="{E2B57500-6878-4981-AD4D-28F62D3CE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46" y="7637580"/>
            <a:ext cx="753987" cy="42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31">
            <a:extLst>
              <a:ext uri="{FF2B5EF4-FFF2-40B4-BE49-F238E27FC236}">
                <a16:creationId xmlns:a16="http://schemas.microsoft.com/office/drawing/2014/main" id="{0F1C04FF-C204-43F6-A7DB-450077463DC4}"/>
              </a:ext>
            </a:extLst>
          </p:cNvPr>
          <p:cNvSpPr/>
          <p:nvPr/>
        </p:nvSpPr>
        <p:spPr>
          <a:xfrm>
            <a:off x="1168175" y="7754087"/>
            <a:ext cx="1862689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400" b="1" i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Firenze Parcheggi S.p.A.</a:t>
            </a:r>
          </a:p>
        </p:txBody>
      </p:sp>
      <p:sp>
        <p:nvSpPr>
          <p:cNvPr id="43" name="Rectangle 57">
            <a:extLst>
              <a:ext uri="{FF2B5EF4-FFF2-40B4-BE49-F238E27FC236}">
                <a16:creationId xmlns:a16="http://schemas.microsoft.com/office/drawing/2014/main" id="{6DCD30E2-9EBB-4F10-87BA-19895B45C587}"/>
              </a:ext>
            </a:extLst>
          </p:cNvPr>
          <p:cNvSpPr/>
          <p:nvPr/>
        </p:nvSpPr>
        <p:spPr>
          <a:xfrm>
            <a:off x="397219" y="8077787"/>
            <a:ext cx="2048125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Ottobre 2013– Ottobre 2017</a:t>
            </a:r>
          </a:p>
        </p:txBody>
      </p:sp>
      <p:pic>
        <p:nvPicPr>
          <p:cNvPr id="6220" name="Picture 76" descr="Logo e materiali di comunicazione istituzionale | Università degli Studi di  Siena">
            <a:extLst>
              <a:ext uri="{FF2B5EF4-FFF2-40B4-BE49-F238E27FC236}">
                <a16:creationId xmlns:a16="http://schemas.microsoft.com/office/drawing/2014/main" id="{E5A65DB6-3E46-4182-BAC7-B32D038E1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01" y="9785856"/>
            <a:ext cx="568631" cy="50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0" descr="UniFi Università degli studi di Firenze: info a portata di click - UnidTest">
            <a:extLst>
              <a:ext uri="{FF2B5EF4-FFF2-40B4-BE49-F238E27FC236}">
                <a16:creationId xmlns:a16="http://schemas.microsoft.com/office/drawing/2014/main" id="{FBCFB47C-CBB1-4449-82D2-BEFA9D1E9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03" y="9438154"/>
            <a:ext cx="767500" cy="372469"/>
          </a:xfrm>
          <a:prstGeom prst="rect">
            <a:avLst/>
          </a:prstGeom>
          <a:noFill/>
          <a:ln w="3175"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5C9463A2-7E31-429C-8105-56CBE12E4038}"/>
              </a:ext>
            </a:extLst>
          </p:cNvPr>
          <p:cNvSpPr/>
          <p:nvPr/>
        </p:nvSpPr>
        <p:spPr>
          <a:xfrm>
            <a:off x="1261533" y="9483626"/>
            <a:ext cx="61075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partecipato a numerosi dibattiti su materie del </a:t>
            </a:r>
            <a:r>
              <a:rPr lang="it-IT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Diritto fallimentare </a:t>
            </a:r>
            <a:r>
              <a:rPr lang="it-IT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del </a:t>
            </a:r>
            <a:r>
              <a:rPr lang="it-IT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Diritto Societario </a:t>
            </a:r>
            <a:r>
              <a:rPr lang="it-IT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lezioni di docenza in materia di </a:t>
            </a:r>
            <a:r>
              <a:rPr lang="it-IT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Diritto Processuale Civile</a:t>
            </a:r>
            <a:r>
              <a:rPr lang="it-IT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tenute presso le Università degli Studi di Firenze e Siena.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C5D9399-9BF3-49DA-8338-BDC1A7C87856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alphaModFix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harpenSoften amount="100000"/>
                    </a14:imgEffect>
                    <a14:imgEffect>
                      <a14:colorTemperature colorTemp="9631"/>
                    </a14:imgEffect>
                    <a14:imgEffect>
                      <a14:saturation sat="156000"/>
                    </a14:imgEffect>
                    <a14:imgEffect>
                      <a14:brightnessContrast contrast="-1000"/>
                    </a14:imgEffect>
                  </a14:imgLayer>
                </a14:imgProps>
              </a:ext>
            </a:extLst>
          </a:blip>
          <a:srcRect l="1546" t="6646" r="12883"/>
          <a:stretch/>
        </p:blipFill>
        <p:spPr>
          <a:xfrm>
            <a:off x="424201" y="2925020"/>
            <a:ext cx="1128232" cy="424116"/>
          </a:xfrm>
          <a:prstGeom prst="rect">
            <a:avLst/>
          </a:prstGeom>
          <a:ln w="3175">
            <a:solidFill>
              <a:schemeClr val="bg2">
                <a:lumMod val="90000"/>
              </a:schemeClr>
            </a:solidFill>
          </a:ln>
        </p:spPr>
      </p:pic>
      <p:sp>
        <p:nvSpPr>
          <p:cNvPr id="49" name="Line 11">
            <a:extLst>
              <a:ext uri="{FF2B5EF4-FFF2-40B4-BE49-F238E27FC236}">
                <a16:creationId xmlns:a16="http://schemas.microsoft.com/office/drawing/2014/main" id="{EEDB83B4-6769-4B41-AD56-C1D55BDB9B8A}"/>
              </a:ext>
            </a:extLst>
          </p:cNvPr>
          <p:cNvSpPr>
            <a:spLocks noChangeShapeType="1"/>
          </p:cNvSpPr>
          <p:nvPr/>
        </p:nvSpPr>
        <p:spPr bwMode="gray">
          <a:xfrm flipV="1">
            <a:off x="1370803" y="9442749"/>
            <a:ext cx="5821948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lIns="56657" tIns="28328" rIns="56657" bIns="28328" anchor="ctr"/>
          <a:lstStyle/>
          <a:p>
            <a:pPr defTabSz="567019">
              <a:defRPr/>
            </a:pPr>
            <a:endParaRPr lang="en-US" sz="1400" dirty="0">
              <a:solidFill>
                <a:srgbClr val="81BC0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EA1D132-2E5B-42A7-9DD1-10BB9B761817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04915" y="9331779"/>
            <a:ext cx="1792132" cy="204671"/>
          </a:xfrm>
          <a:prstGeom prst="rect">
            <a:avLst/>
          </a:prstGeom>
          <a:solidFill>
            <a:schemeClr val="bg1"/>
          </a:solidFill>
          <a:ln w="12700" cap="rnd" algn="ctr">
            <a:noFill/>
            <a:miter lim="800000"/>
            <a:headEnd/>
            <a:tailEnd/>
          </a:ln>
        </p:spPr>
        <p:txBody>
          <a:bodyPr wrap="none" lIns="50787" tIns="0" rIns="50787" bIns="0" anchor="ctr" anchorCtr="1">
            <a:spAutoFit/>
          </a:bodyPr>
          <a:lstStyle/>
          <a:p>
            <a:pPr algn="ctr" defTabSz="567019" eaLnBrk="0" hangingPunct="0">
              <a:lnSpc>
                <a:spcPct val="95000"/>
              </a:lnSpc>
              <a:defRPr/>
            </a:pPr>
            <a:r>
              <a:rPr lang="it-IT" sz="1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COLLABORAZIONI</a:t>
            </a:r>
            <a:endParaRPr lang="en-US" sz="1400" b="1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7">
            <a:extLst>
              <a:ext uri="{FF2B5EF4-FFF2-40B4-BE49-F238E27FC236}">
                <a16:creationId xmlns:a16="http://schemas.microsoft.com/office/drawing/2014/main" id="{FC7A2C34-22F8-48B0-B02D-0A6253BF0FBD}"/>
              </a:ext>
            </a:extLst>
          </p:cNvPr>
          <p:cNvSpPr/>
          <p:nvPr/>
        </p:nvSpPr>
        <p:spPr>
          <a:xfrm>
            <a:off x="367858" y="8563033"/>
            <a:ext cx="1787349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1400" i="1" dirty="0">
                <a:solidFill>
                  <a:srgbClr val="00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Gennaio 2015 – in corso</a:t>
            </a:r>
          </a:p>
        </p:txBody>
      </p:sp>
    </p:spTree>
    <p:extLst>
      <p:ext uri="{BB962C8B-B14F-4D97-AF65-F5344CB8AC3E}">
        <p14:creationId xmlns:p14="http://schemas.microsoft.com/office/powerpoint/2010/main" val="21766125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JCy9QQ0XeOsw7iuaps8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3905</TotalTime>
  <Words>298</Words>
  <Application>Microsoft Office PowerPoint</Application>
  <PresentationFormat>Personalizzato</PresentationFormat>
  <Paragraphs>45</Paragraphs>
  <Slides>1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think-cell Slide</vt:lpstr>
      <vt:lpstr>Presentazione standard di PowerPoint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Faccaro, Marta (IT - Milano)</dc:creator>
  <cp:lastModifiedBy>Stefania Fico</cp:lastModifiedBy>
  <cp:revision>233</cp:revision>
  <dcterms:created xsi:type="dcterms:W3CDTF">2017-12-16T14:27:15Z</dcterms:created>
  <dcterms:modified xsi:type="dcterms:W3CDTF">2021-04-21T07:40:05Z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244f673-923e-4cdb-8bf1-dfcce5b5c514_Enabled">
    <vt:lpwstr>True</vt:lpwstr>
  </property>
  <property fmtid="{D5CDD505-2E9C-101B-9397-08002B2CF9AE}" pid="3" name="MSIP_Label_b244f673-923e-4cdb-8bf1-dfcce5b5c514_SiteId">
    <vt:lpwstr>36da45f1-dd2c-4d1f-af13-5abe46b99921</vt:lpwstr>
  </property>
  <property fmtid="{D5CDD505-2E9C-101B-9397-08002B2CF9AE}" pid="4" name="MSIP_Label_b244f673-923e-4cdb-8bf1-dfcce5b5c514_Owner">
    <vt:lpwstr>mfaccaro@deloitte.it</vt:lpwstr>
  </property>
  <property fmtid="{D5CDD505-2E9C-101B-9397-08002B2CF9AE}" pid="5" name="MSIP_Label_b244f673-923e-4cdb-8bf1-dfcce5b5c514_SetDate">
    <vt:lpwstr>2020-01-29T23:00:15.6961587Z</vt:lpwstr>
  </property>
  <property fmtid="{D5CDD505-2E9C-101B-9397-08002B2CF9AE}" pid="6" name="MSIP_Label_b244f673-923e-4cdb-8bf1-dfcce5b5c514_Name">
    <vt:lpwstr>Confidential</vt:lpwstr>
  </property>
  <property fmtid="{D5CDD505-2E9C-101B-9397-08002B2CF9AE}" pid="7" name="MSIP_Label_b244f673-923e-4cdb-8bf1-dfcce5b5c514_Application">
    <vt:lpwstr>Microsoft Azure Information Protection</vt:lpwstr>
  </property>
  <property fmtid="{D5CDD505-2E9C-101B-9397-08002B2CF9AE}" pid="8" name="MSIP_Label_b244f673-923e-4cdb-8bf1-dfcce5b5c514_ActionId">
    <vt:lpwstr>9efe651a-22aa-4f6f-abe6-9c0cd90b5119</vt:lpwstr>
  </property>
  <property fmtid="{D5CDD505-2E9C-101B-9397-08002B2CF9AE}" pid="9" name="MSIP_Label_b244f673-923e-4cdb-8bf1-dfcce5b5c514_Extended_MSFT_Method">
    <vt:lpwstr>Automatic</vt:lpwstr>
  </property>
  <property fmtid="{D5CDD505-2E9C-101B-9397-08002B2CF9AE}" pid="10" name="MSIP_Label_ea60d57e-af5b-4752-ac57-3e4f28ca11dc_Enabled">
    <vt:lpwstr>True</vt:lpwstr>
  </property>
  <property fmtid="{D5CDD505-2E9C-101B-9397-08002B2CF9AE}" pid="11" name="MSIP_Label_ea60d57e-af5b-4752-ac57-3e4f28ca11dc_SiteId">
    <vt:lpwstr>36da45f1-dd2c-4d1f-af13-5abe46b99921</vt:lpwstr>
  </property>
  <property fmtid="{D5CDD505-2E9C-101B-9397-08002B2CF9AE}" pid="12" name="MSIP_Label_ea60d57e-af5b-4752-ac57-3e4f28ca11dc_Owner">
    <vt:lpwstr>mfaccaro@deloitte.it</vt:lpwstr>
  </property>
  <property fmtid="{D5CDD505-2E9C-101B-9397-08002B2CF9AE}" pid="13" name="MSIP_Label_ea60d57e-af5b-4752-ac57-3e4f28ca11dc_SetDate">
    <vt:lpwstr>2020-01-29T23:00:15.6961587Z</vt:lpwstr>
  </property>
  <property fmtid="{D5CDD505-2E9C-101B-9397-08002B2CF9AE}" pid="14" name="MSIP_Label_ea60d57e-af5b-4752-ac57-3e4f28ca11dc_Name">
    <vt:lpwstr>No Additional Protection</vt:lpwstr>
  </property>
  <property fmtid="{D5CDD505-2E9C-101B-9397-08002B2CF9AE}" pid="15" name="MSIP_Label_ea60d57e-af5b-4752-ac57-3e4f28ca11dc_Application">
    <vt:lpwstr>Microsoft Azure Information Protection</vt:lpwstr>
  </property>
  <property fmtid="{D5CDD505-2E9C-101B-9397-08002B2CF9AE}" pid="16" name="MSIP_Label_ea60d57e-af5b-4752-ac57-3e4f28ca11dc_ActionId">
    <vt:lpwstr>9efe651a-22aa-4f6f-abe6-9c0cd90b5119</vt:lpwstr>
  </property>
  <property fmtid="{D5CDD505-2E9C-101B-9397-08002B2CF9AE}" pid="17" name="MSIP_Label_ea60d57e-af5b-4752-ac57-3e4f28ca11dc_Parent">
    <vt:lpwstr>b244f673-923e-4cdb-8bf1-dfcce5b5c514</vt:lpwstr>
  </property>
  <property fmtid="{D5CDD505-2E9C-101B-9397-08002B2CF9AE}" pid="18" name="MSIP_Label_ea60d57e-af5b-4752-ac57-3e4f28ca11dc_Extended_MSFT_Method">
    <vt:lpwstr>Automatic</vt:lpwstr>
  </property>
  <property fmtid="{D5CDD505-2E9C-101B-9397-08002B2CF9AE}" pid="19" name="Sensitivity">
    <vt:lpwstr>Confidential No Additional Protection</vt:lpwstr>
  </property>
</Properties>
</file>